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  <p:sldMasterId id="2147483746" r:id="rId5"/>
    <p:sldMasterId id="2147483759" r:id="rId6"/>
    <p:sldMasterId id="2147483772" r:id="rId7"/>
    <p:sldMasterId id="2147483784" r:id="rId8"/>
  </p:sldMasterIdLst>
  <p:notesMasterIdLst>
    <p:notesMasterId r:id="rId44"/>
  </p:notesMasterIdLst>
  <p:sldIdLst>
    <p:sldId id="531" r:id="rId9"/>
    <p:sldId id="544" r:id="rId10"/>
    <p:sldId id="439" r:id="rId11"/>
    <p:sldId id="524" r:id="rId12"/>
    <p:sldId id="545" r:id="rId13"/>
    <p:sldId id="327" r:id="rId14"/>
    <p:sldId id="471" r:id="rId15"/>
    <p:sldId id="389" r:id="rId16"/>
    <p:sldId id="362" r:id="rId17"/>
    <p:sldId id="413" r:id="rId18"/>
    <p:sldId id="438" r:id="rId19"/>
    <p:sldId id="340" r:id="rId20"/>
    <p:sldId id="535" r:id="rId21"/>
    <p:sldId id="534" r:id="rId22"/>
    <p:sldId id="256" r:id="rId23"/>
    <p:sldId id="257" r:id="rId24"/>
    <p:sldId id="258" r:id="rId25"/>
    <p:sldId id="556" r:id="rId26"/>
    <p:sldId id="260" r:id="rId27"/>
    <p:sldId id="261" r:id="rId28"/>
    <p:sldId id="553" r:id="rId29"/>
    <p:sldId id="547" r:id="rId30"/>
    <p:sldId id="550" r:id="rId31"/>
    <p:sldId id="551" r:id="rId32"/>
    <p:sldId id="552" r:id="rId33"/>
    <p:sldId id="499" r:id="rId34"/>
    <p:sldId id="506" r:id="rId35"/>
    <p:sldId id="538" r:id="rId36"/>
    <p:sldId id="540" r:id="rId37"/>
    <p:sldId id="541" r:id="rId38"/>
    <p:sldId id="353" r:id="rId39"/>
    <p:sldId id="529" r:id="rId40"/>
    <p:sldId id="528" r:id="rId41"/>
    <p:sldId id="530" r:id="rId42"/>
    <p:sldId id="557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FFD28F4-78CA-4813-AB43-822417E2BFA6}">
          <p14:sldIdLst/>
        </p14:section>
        <p14:section name="Abschnitt ohne Titel" id="{90B1894B-DD84-4872-B7BC-5211997838D9}">
          <p14:sldIdLst>
            <p14:sldId id="531"/>
            <p14:sldId id="544"/>
            <p14:sldId id="439"/>
            <p14:sldId id="524"/>
            <p14:sldId id="545"/>
            <p14:sldId id="327"/>
            <p14:sldId id="471"/>
            <p14:sldId id="389"/>
            <p14:sldId id="362"/>
            <p14:sldId id="413"/>
            <p14:sldId id="438"/>
            <p14:sldId id="340"/>
            <p14:sldId id="535"/>
          </p14:sldIdLst>
        </p14:section>
        <p14:section name="#2 - individual differences" id="{AB34DEE5-B5C1-415F-B121-5A62749D6D36}">
          <p14:sldIdLst>
            <p14:sldId id="534"/>
            <p14:sldId id="256"/>
            <p14:sldId id="257"/>
            <p14:sldId id="258"/>
            <p14:sldId id="556"/>
            <p14:sldId id="260"/>
            <p14:sldId id="261"/>
            <p14:sldId id="553"/>
            <p14:sldId id="547"/>
            <p14:sldId id="550"/>
            <p14:sldId id="551"/>
            <p14:sldId id="552"/>
            <p14:sldId id="499"/>
          </p14:sldIdLst>
        </p14:section>
        <p14:section name="Results #1" id="{E67EA1AA-8015-4C24-A355-2E33C7849F76}">
          <p14:sldIdLst>
            <p14:sldId id="506"/>
            <p14:sldId id="538"/>
            <p14:sldId id="540"/>
            <p14:sldId id="541"/>
            <p14:sldId id="353"/>
            <p14:sldId id="529"/>
            <p14:sldId id="528"/>
            <p14:sldId id="530"/>
            <p14:sldId id="557"/>
          </p14:sldIdLst>
        </p14:section>
        <p14:section name="on top stuff" id="{479D7BDE-350B-46C4-ADC5-FFC726EB2293}">
          <p14:sldIdLst/>
        </p14:section>
        <p14:section name="savespace" id="{C69323A9-0E57-4996-AAD8-20E90807FDF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C2"/>
    <a:srgbClr val="E9E9E9"/>
    <a:srgbClr val="C60C0C"/>
    <a:srgbClr val="CD544D"/>
    <a:srgbClr val="CD534C"/>
    <a:srgbClr val="868686"/>
    <a:srgbClr val="EFC000"/>
    <a:srgbClr val="324C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74697" autoAdjust="0"/>
  </p:normalViewPr>
  <p:slideViewPr>
    <p:cSldViewPr snapToGrid="0">
      <p:cViewPr varScale="1">
        <p:scale>
          <a:sx n="82" d="100"/>
          <a:sy n="82" d="100"/>
        </p:scale>
        <p:origin x="177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64318-F65A-499E-B19C-B57F1A49062D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34A88-FA0F-45B8-91A6-C919476990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513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2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38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383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GB" b="1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GB" b="1" i="0" dirty="0">
                <a:solidFill>
                  <a:srgbClr val="D1D5DB"/>
                </a:solidFill>
                <a:effectLst/>
                <a:latin typeface="Söhne"/>
              </a:rPr>
            </a:br>
            <a:endParaRPr lang="en-GB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760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05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43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200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01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93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540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2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55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786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163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764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11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902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103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GB" sz="12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950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00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865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4A88-FA0F-45B8-91A6-C9194769904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30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13568-F95D-41F0-B30C-35D2E072D76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09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13568-F95D-41F0-B30C-35D2E072D76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71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13568-F95D-41F0-B30C-35D2E072D76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956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13568-F95D-41F0-B30C-35D2E072D76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549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13568-F95D-41F0-B30C-35D2E072D76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63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47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200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57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9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45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165225"/>
            <a:ext cx="5588000" cy="31448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C38A8B5-FFB3-43E9-84F8-8599C6C7846C}" type="slidenum">
              <a:rPr lang="de-DE" smtClean="0"/>
              <a:pPr lvl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450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1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4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9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25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7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65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790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73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246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836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01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29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523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260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559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85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8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815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001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661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50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82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888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14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768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943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714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029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90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0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569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8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8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6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425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93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606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42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684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730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44162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6766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889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73831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677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33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442434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23830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172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328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3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0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3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3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09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3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8A49F3-CA26-4494-A358-5688440A9285}" type="datetimeFigureOut">
              <a:rPr lang="de-DE" smtClean="0"/>
              <a:t>07.12.2023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FF5252-F705-4405-959D-BDCFE27347A6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3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6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Page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‹#›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07.12.2023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>
          <p15:clr>
            <a:srgbClr val="F26B43"/>
          </p15:clr>
        </p15:guide>
        <p15:guide id="2" pos="6720">
          <p15:clr>
            <a:srgbClr val="F26B43"/>
          </p15:clr>
        </p15:guide>
        <p15:guide id="3" orient="horz" pos="981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pos="9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.png"/><Relationship Id="rId5" Type="http://schemas.openxmlformats.org/officeDocument/2006/relationships/hyperlink" Target="https://www.pexels.com/photo/audience-band-celebrate-drums-2747444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25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11" Type="http://schemas.openxmlformats.org/officeDocument/2006/relationships/image" Target="../media/image42.jp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6.svg"/><Relationship Id="rId11" Type="http://schemas.openxmlformats.org/officeDocument/2006/relationships/hyperlink" Target="https://betterhealthwhileaging.net/hearing-loss-in-aging/" TargetMode="External"/><Relationship Id="rId5" Type="http://schemas.openxmlformats.org/officeDocument/2006/relationships/image" Target="../media/image45.png"/><Relationship Id="rId15" Type="http://schemas.openxmlformats.org/officeDocument/2006/relationships/image" Target="../media/image42.jpg"/><Relationship Id="rId10" Type="http://schemas.openxmlformats.org/officeDocument/2006/relationships/image" Target="../media/image38.jpeg"/><Relationship Id="rId4" Type="http://schemas.openxmlformats.org/officeDocument/2006/relationships/image" Target="../media/image44.sv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pexels.com/photo/audience-band-celebrate-drums-2747444/" TargetMode="External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49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9.png"/><Relationship Id="rId7" Type="http://schemas.openxmlformats.org/officeDocument/2006/relationships/hyperlink" Target="https://betterhealthwhileaging.net/hearing-loss-in-agin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jp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1/1.190962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doi.org/10.1016/j.heares.2016.11.004" TargetMode="External"/><Relationship Id="rId5" Type="http://schemas.openxmlformats.org/officeDocument/2006/relationships/hyperlink" Target="https://doi.org/10.1080/0361073X.2019.1693008" TargetMode="External"/><Relationship Id="rId4" Type="http://schemas.openxmlformats.org/officeDocument/2006/relationships/hyperlink" Target="https://doi.org/10.1016/j.brainres.2007.08.06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17-03586-z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Relationship Id="rId5" Type="http://schemas.openxmlformats.org/officeDocument/2006/relationships/hyperlink" Target="https://doi.org/10.1038/s41598-019-46728-1" TargetMode="External"/><Relationship Id="rId4" Type="http://schemas.openxmlformats.org/officeDocument/2006/relationships/hyperlink" Target="https://doi.org/10.3758/s13428-019-01225-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0.07.21.21439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doi.org/10.1080/14992027.2020.1783584" TargetMode="External"/><Relationship Id="rId5" Type="http://schemas.openxmlformats.org/officeDocument/2006/relationships/hyperlink" Target="https://doi.org/10.1177/2331216520945826" TargetMode="External"/><Relationship Id="rId4" Type="http://schemas.openxmlformats.org/officeDocument/2006/relationships/hyperlink" Target="https://doi.org/10.3389/fnhum.2011.0015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1/10.000657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3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4D9AB222-4F5B-4C30-BF30-6CA082F2B0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57"/>
                    </a14:imgEffect>
                    <a14:imgEffect>
                      <a14:saturation sa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31117" t="-92626" b="1205"/>
          <a:stretch/>
        </p:blipFill>
        <p:spPr>
          <a:xfrm>
            <a:off x="-3805084" y="-8724900"/>
            <a:ext cx="15997084" cy="15582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AEDA-2781-4FE9-B74D-4915EA129A22}"/>
              </a:ext>
            </a:extLst>
          </p:cNvPr>
          <p:cNvSpPr txBox="1"/>
          <p:nvPr/>
        </p:nvSpPr>
        <p:spPr>
          <a:xfrm>
            <a:off x="11289029" y="6645999"/>
            <a:ext cx="1973580" cy="15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400" b="1" i="1" spc="30" dirty="0">
                <a:solidFill>
                  <a:schemeClr val="bg1"/>
                </a:solidFill>
                <a:latin typeface="Arial (Headings)"/>
              </a:rPr>
              <a:t>Picture by Petr </a:t>
            </a:r>
            <a:r>
              <a:rPr lang="en-GB" sz="400" b="1" i="1" spc="30" dirty="0" err="1">
                <a:solidFill>
                  <a:schemeClr val="bg1"/>
                </a:solidFill>
                <a:latin typeface="Arial (Headings)"/>
              </a:rPr>
              <a:t>Kratochvil</a:t>
            </a:r>
            <a:endParaRPr lang="en-GB" sz="400" b="1" i="1" spc="30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9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D2179EC6-207E-71BA-5309-EDA32F09F5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6857"/>
                    </a14:imgEffect>
                    <a14:imgEffect>
                      <a14:saturation sat="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31117" t="-97600" b="1206"/>
          <a:stretch/>
        </p:blipFill>
        <p:spPr>
          <a:xfrm>
            <a:off x="-3805084" y="-9129903"/>
            <a:ext cx="15997084" cy="15987903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D7B4FD-B25A-E2A8-97EA-C0BB2CB6F938}"/>
              </a:ext>
            </a:extLst>
          </p:cNvPr>
          <p:cNvSpPr txBox="1"/>
          <p:nvPr/>
        </p:nvSpPr>
        <p:spPr>
          <a:xfrm>
            <a:off x="11331988" y="6667515"/>
            <a:ext cx="1973580" cy="15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400" b="1" i="1" spc="30" dirty="0">
                <a:solidFill>
                  <a:schemeClr val="bg1"/>
                </a:solidFill>
                <a:latin typeface="Arial (Headings)"/>
              </a:rPr>
              <a:t>Picture by Petr </a:t>
            </a:r>
            <a:r>
              <a:rPr lang="en-GB" sz="400" b="1" i="1" spc="30" dirty="0" err="1">
                <a:solidFill>
                  <a:schemeClr val="bg1"/>
                </a:solidFill>
                <a:latin typeface="Arial (Headings)"/>
              </a:rPr>
              <a:t>Kratochvil</a:t>
            </a:r>
            <a:endParaRPr lang="en-GB" sz="400" b="1" i="1" spc="30" dirty="0">
              <a:solidFill>
                <a:schemeClr val="bg1"/>
              </a:solidFill>
              <a:latin typeface="Aria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11831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9F88F1E-415C-9DAB-65F6-C6471D46E5BC}"/>
              </a:ext>
            </a:extLst>
          </p:cNvPr>
          <p:cNvSpPr/>
          <p:nvPr/>
        </p:nvSpPr>
        <p:spPr>
          <a:xfrm flipV="1">
            <a:off x="-800100" y="6484384"/>
            <a:ext cx="14391410" cy="1200150"/>
          </a:xfrm>
          <a:prstGeom prst="rect">
            <a:avLst/>
          </a:prstGeom>
          <a:solidFill>
            <a:srgbClr val="32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B3D368-A27C-DA0F-E967-62823615EBEA}"/>
              </a:ext>
            </a:extLst>
          </p:cNvPr>
          <p:cNvSpPr/>
          <p:nvPr/>
        </p:nvSpPr>
        <p:spPr>
          <a:xfrm>
            <a:off x="-952500" y="-512618"/>
            <a:ext cx="14391410" cy="643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2D85A-A600-A00D-8B9E-D992CA43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949252-1A00-29C4-D8EF-D44BB3E72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1E56A-9412-0D67-A032-0A44A8D6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F53E74-BFE6-1D8F-8526-C62542EA6BFA}"/>
              </a:ext>
            </a:extLst>
          </p:cNvPr>
          <p:cNvSpPr/>
          <p:nvPr/>
        </p:nvSpPr>
        <p:spPr>
          <a:xfrm>
            <a:off x="-1" y="-1886856"/>
            <a:ext cx="8157029" cy="1422400"/>
          </a:xfrm>
          <a:prstGeom prst="roundRect">
            <a:avLst/>
          </a:prstGeom>
          <a:noFill/>
          <a:ln w="152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5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53 0.444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44422 L 4.79167E-6 0.55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55509 L 4.79167E-6 0.730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43B0BD-2148-0197-2443-1CF8697FFE93}"/>
              </a:ext>
            </a:extLst>
          </p:cNvPr>
          <p:cNvSpPr/>
          <p:nvPr/>
        </p:nvSpPr>
        <p:spPr>
          <a:xfrm>
            <a:off x="-988868" y="749466"/>
            <a:ext cx="14391410" cy="683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pic>
        <p:nvPicPr>
          <p:cNvPr id="4" name="Musical Scene Analysis (MSA) Test - Google Chrome 2022-06-08 17-30-00">
            <a:hlinkClick r:id="" action="ppaction://media"/>
            <a:extLst>
              <a:ext uri="{FF2B5EF4-FFF2-40B4-BE49-F238E27FC236}">
                <a16:creationId xmlns:a16="http://schemas.microsoft.com/office/drawing/2014/main" id="{A6250381-2E8C-5AE2-AEF0-40D64A2F2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978.97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C056D-3A31-2DA8-F4C1-A01059142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50" y="890588"/>
            <a:ext cx="7987103" cy="5137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8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885"/>
                            </p:stCondLst>
                            <p:childTnLst>
                              <p:par>
                                <p:cTn id="8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885"/>
                            </p:stCondLst>
                            <p:childTnLst>
                              <p:par>
                                <p:cTn id="11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885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9B3-F16E-4B26-8B4E-D288D239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2146304"/>
            <a:ext cx="8604251" cy="4711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prstClr val="black"/>
                </a:solidFill>
              </a:rPr>
              <a:t>#1 </a:t>
            </a:r>
            <a:r>
              <a:rPr lang="en-GB" sz="2400" b="1" dirty="0">
                <a:solidFill>
                  <a:prstClr val="black"/>
                </a:solidFill>
              </a:rPr>
              <a:t>Calibration</a:t>
            </a:r>
            <a:r>
              <a:rPr lang="de-DE" sz="2400" b="1" dirty="0">
                <a:solidFill>
                  <a:prstClr val="black"/>
                </a:solidFill>
              </a:rPr>
              <a:t>: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results from </a:t>
            </a:r>
            <a:r>
              <a:rPr lang="en-GB" sz="2000" b="1" dirty="0"/>
              <a:t>525 NH and 132 HI listeners (online participation) </a:t>
            </a:r>
            <a:r>
              <a:rPr lang="en-US" sz="2000" dirty="0"/>
              <a:t>indicate that all three parameters are all suitable factors to discriminate between listeners’ abilities</a:t>
            </a:r>
            <a:endParaRPr lang="en-GB" dirty="0"/>
          </a:p>
          <a:p>
            <a:pPr marL="0" indent="0">
              <a:buNone/>
            </a:pPr>
            <a:r>
              <a:rPr lang="de-DE" sz="2400" b="1" dirty="0">
                <a:solidFill>
                  <a:prstClr val="black"/>
                </a:solidFill>
              </a:rPr>
              <a:t>#2 </a:t>
            </a:r>
            <a:r>
              <a:rPr lang="en-GB" sz="2400" b="1" dirty="0">
                <a:solidFill>
                  <a:prstClr val="black"/>
                </a:solidFill>
              </a:rPr>
              <a:t>Bayesian Item-Response Model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provides estimates for each item’s difficulty and discrimination; </a:t>
            </a:r>
            <a:br>
              <a:rPr lang="en-US" sz="2000" dirty="0"/>
            </a:br>
            <a:r>
              <a:rPr lang="en-US" sz="2000" dirty="0"/>
              <a:t>&amp; estimates for the guessing and inattention parameters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7C02D1F-E0F3-9A07-0700-86DA5E0469A3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BD6AE8-738F-7335-71A4-91A750AC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>
            <a:noAutofit/>
          </a:bodyPr>
          <a:lstStyle/>
          <a:p>
            <a:r>
              <a:rPr lang="en-GB" sz="3200" b="1" dirty="0"/>
              <a:t>Adaptive MSA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82433-ACAC-55E9-9BD8-CA1CA6626F4A}"/>
              </a:ext>
            </a:extLst>
          </p:cNvPr>
          <p:cNvSpPr txBox="1">
            <a:spLocks/>
          </p:cNvSpPr>
          <p:nvPr/>
        </p:nvSpPr>
        <p:spPr>
          <a:xfrm>
            <a:off x="7258324" y="4104860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i="1" spc="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[brms package R]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803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C9B3-F16E-4B26-8B4E-D288D239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7"/>
            <a:ext cx="8604251" cy="5300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prstClr val="black"/>
                </a:solidFill>
              </a:rPr>
              <a:t>#3 </a:t>
            </a:r>
            <a:r>
              <a:rPr lang="en-GB" sz="2400" b="1" dirty="0">
                <a:solidFill>
                  <a:prstClr val="black"/>
                </a:solidFill>
              </a:rPr>
              <a:t>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50 NH and 20 HI listeners invited (in-lab participation)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7C02D1F-E0F3-9A07-0700-86DA5E0469A3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BD6AE8-738F-7335-71A4-91A750AC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>
            <a:noAutofit/>
          </a:bodyPr>
          <a:lstStyle/>
          <a:p>
            <a:r>
              <a:rPr lang="en-GB" sz="3200" b="1" dirty="0"/>
              <a:t>Adaptive MSA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96AF-30A7-09D1-DE24-1CE3A35B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524" y="2806700"/>
            <a:ext cx="7544660" cy="3888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881E3-3D1C-4B66-487D-263F1302D47D}"/>
              </a:ext>
            </a:extLst>
          </p:cNvPr>
          <p:cNvSpPr/>
          <p:nvPr/>
        </p:nvSpPr>
        <p:spPr>
          <a:xfrm>
            <a:off x="3327400" y="3187700"/>
            <a:ext cx="294640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4C4C6-E99C-1151-7DE2-04C1B8356894}"/>
              </a:ext>
            </a:extLst>
          </p:cNvPr>
          <p:cNvSpPr/>
          <p:nvPr/>
        </p:nvSpPr>
        <p:spPr>
          <a:xfrm>
            <a:off x="6866076" y="3187700"/>
            <a:ext cx="294640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7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8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2ACE-8D80-42B7-98B4-2BFD4243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0" y="574040"/>
            <a:ext cx="8605080" cy="865188"/>
          </a:xfrm>
        </p:spPr>
        <p:txBody>
          <a:bodyPr anchor="ctr">
            <a:normAutofit/>
          </a:bodyPr>
          <a:lstStyle/>
          <a:p>
            <a:r>
              <a:rPr lang="en-GB" sz="3200" b="1" dirty="0"/>
              <a:t>Hands-on application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1B4FE1D-A8A6-4874-3F30-98C8DF91747F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9C4136-9E7E-6DD6-CEC8-B1583BE73E0F}"/>
              </a:ext>
            </a:extLst>
          </p:cNvPr>
          <p:cNvGrpSpPr/>
          <p:nvPr/>
        </p:nvGrpSpPr>
        <p:grpSpPr>
          <a:xfrm>
            <a:off x="2063750" y="1697038"/>
            <a:ext cx="7748640" cy="4924845"/>
            <a:chOff x="1623960" y="202124"/>
            <a:chExt cx="10212440" cy="6490776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51A2F43-703E-27B4-FED6-6B1209C2F4B6}"/>
                </a:ext>
              </a:extLst>
            </p:cNvPr>
            <p:cNvSpPr txBox="1">
              <a:spLocks/>
            </p:cNvSpPr>
            <p:nvPr/>
          </p:nvSpPr>
          <p:spPr>
            <a:xfrm>
              <a:off x="2062920" y="574040"/>
              <a:ext cx="8605080" cy="865188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 spc="5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200" b="1"/>
                <a:t>Auditory Scene Analysis (ASA)</a:t>
              </a:r>
              <a:endParaRPr lang="en-GB" sz="3200" b="1" dirty="0"/>
            </a:p>
          </p:txBody>
        </p:sp>
        <p:cxnSp>
          <p:nvCxnSpPr>
            <p:cNvPr id="4" name="Straight Connector 11">
              <a:extLst>
                <a:ext uri="{FF2B5EF4-FFF2-40B4-BE49-F238E27FC236}">
                  <a16:creationId xmlns:a16="http://schemas.microsoft.com/office/drawing/2014/main" id="{43FEE912-CB8D-8149-D5E1-C4C534E2DCEF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21" y="1455544"/>
              <a:ext cx="486211" cy="0"/>
            </a:xfrm>
            <a:prstGeom prst="line">
              <a:avLst/>
            </a:prstGeom>
            <a:ln w="57150">
              <a:solidFill>
                <a:srgbClr val="003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CD7EE1-5DA1-4402-5C8A-D135050FFFA6}"/>
                </a:ext>
              </a:extLst>
            </p:cNvPr>
            <p:cNvGrpSpPr/>
            <p:nvPr/>
          </p:nvGrpSpPr>
          <p:grpSpPr>
            <a:xfrm rot="2866770">
              <a:off x="9697619" y="3560178"/>
              <a:ext cx="758979" cy="416237"/>
              <a:chOff x="1945926" y="-228603"/>
              <a:chExt cx="4577908" cy="2410384"/>
            </a:xfrm>
          </p:grpSpPr>
          <p:pic>
            <p:nvPicPr>
              <p:cNvPr id="7" name="Picture 6" descr="A group of musical instruments&#10;&#10;Description automatically generated">
                <a:extLst>
                  <a:ext uri="{FF2B5EF4-FFF2-40B4-BE49-F238E27FC236}">
                    <a16:creationId xmlns:a16="http://schemas.microsoft.com/office/drawing/2014/main" id="{86368B7A-6F2A-90A9-346B-24FFF999B3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33" t="2488" r="17014" b="69736"/>
              <a:stretch/>
            </p:blipFill>
            <p:spPr>
              <a:xfrm rot="1652976">
                <a:off x="1945926" y="-228603"/>
                <a:ext cx="4577908" cy="1859168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28593C-5906-7873-F6E7-9F8ED43769DD}"/>
                  </a:ext>
                </a:extLst>
              </p:cNvPr>
              <p:cNvSpPr/>
              <p:nvPr/>
            </p:nvSpPr>
            <p:spPr>
              <a:xfrm rot="1615817">
                <a:off x="4348332" y="1827389"/>
                <a:ext cx="1458711" cy="354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en-GB" spc="30" dirty="0" err="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AE173B-2439-20F1-97C8-16FD68A02FDC}"/>
                </a:ext>
              </a:extLst>
            </p:cNvPr>
            <p:cNvGrpSpPr/>
            <p:nvPr/>
          </p:nvGrpSpPr>
          <p:grpSpPr>
            <a:xfrm>
              <a:off x="1623960" y="202124"/>
              <a:ext cx="10212440" cy="6490776"/>
              <a:chOff x="2264500" y="1801702"/>
              <a:chExt cx="8099258" cy="4628147"/>
            </a:xfrm>
          </p:grpSpPr>
          <p:pic>
            <p:nvPicPr>
              <p:cNvPr id="10" name="Picture 9" descr="A person playing a violin&#10;&#10;Description automatically generated">
                <a:extLst>
                  <a:ext uri="{FF2B5EF4-FFF2-40B4-BE49-F238E27FC236}">
                    <a16:creationId xmlns:a16="http://schemas.microsoft.com/office/drawing/2014/main" id="{68B32321-3103-4CE7-1090-75199C704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4500" y="1801702"/>
                <a:ext cx="8099258" cy="4628147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09DF6F-69F2-1578-52FC-4942C7CE49B6}"/>
                  </a:ext>
                </a:extLst>
              </p:cNvPr>
              <p:cNvSpPr/>
              <p:nvPr/>
            </p:nvSpPr>
            <p:spPr>
              <a:xfrm>
                <a:off x="4991559" y="2338445"/>
                <a:ext cx="634541" cy="5857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en-GB" spc="30" dirty="0" err="1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76ED5C-FEFF-56C9-DBD9-A36948FCB35C}"/>
                </a:ext>
              </a:extLst>
            </p:cNvPr>
            <p:cNvSpPr/>
            <p:nvPr/>
          </p:nvSpPr>
          <p:spPr>
            <a:xfrm>
              <a:off x="8216900" y="586740"/>
              <a:ext cx="1069331" cy="1496060"/>
            </a:xfrm>
            <a:prstGeom prst="ellipse">
              <a:avLst/>
            </a:prstGeom>
            <a:solidFill>
              <a:srgbClr val="E9E9E9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en-GB" spc="30" dirty="0" err="1"/>
            </a:p>
          </p:txBody>
        </p: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BBB0D0A5-1720-6CCF-4176-C9D94FCE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747" y="678408"/>
              <a:ext cx="1241636" cy="13810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3C2C0-85DF-A9C9-CFCD-6395EDB1B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2357" y="1095068"/>
              <a:ext cx="558177" cy="5633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3C6AFA-A9B6-569F-323A-DFB0BB15E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8694" y="2006600"/>
              <a:ext cx="3797629" cy="44989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6566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170955" y="2678683"/>
            <a:ext cx="3712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Individual</a:t>
            </a:r>
          </a:p>
          <a:p>
            <a:pPr algn="ctr"/>
            <a:r>
              <a:rPr lang="en-US" sz="4800" b="1" dirty="0">
                <a:latin typeface="+mj-lt"/>
              </a:rPr>
              <a:t> Differences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r="30532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A17B07-F988-186F-941D-F15CB3CF253E}"/>
              </a:ext>
            </a:extLst>
          </p:cNvPr>
          <p:cNvCxnSpPr>
            <a:cxnSpLocks/>
          </p:cNvCxnSpPr>
          <p:nvPr/>
        </p:nvCxnSpPr>
        <p:spPr>
          <a:xfrm>
            <a:off x="3200811" y="3136900"/>
            <a:ext cx="8864189" cy="39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60DA55-8AE9-99AA-AAFB-7BCA2266CD8B}"/>
              </a:ext>
            </a:extLst>
          </p:cNvPr>
          <p:cNvSpPr txBox="1"/>
          <p:nvPr/>
        </p:nvSpPr>
        <p:spPr>
          <a:xfrm>
            <a:off x="3101384" y="1975640"/>
            <a:ext cx="5981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r="30532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Hearing impairment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timbre identification </a:t>
            </a:r>
            <a:br>
              <a:rPr lang="en-GB" sz="2400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</a:t>
            </a:r>
            <a:r>
              <a:rPr lang="en-GB" sz="1400" dirty="0" err="1">
                <a:solidFill>
                  <a:prstClr val="black"/>
                </a:solidFill>
                <a:latin typeface="Arial" panose="020B0604020202020204"/>
              </a:rPr>
              <a:t>Emiroglu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 &amp; </a:t>
            </a:r>
            <a:r>
              <a:rPr lang="en-GB" sz="1400" dirty="0" err="1">
                <a:solidFill>
                  <a:prstClr val="black"/>
                </a:solidFill>
                <a:latin typeface="Arial" panose="020B0604020202020204"/>
              </a:rPr>
              <a:t>Kollmeier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, 2008; Siedenburg et al., 2020] </a:t>
            </a:r>
          </a:p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rhythm perception, pitch discrimination 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[Uys &amp; van Dijk, 2011] </a:t>
            </a:r>
          </a:p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melodic perception </a:t>
            </a:r>
            <a:br>
              <a:rPr lang="en-GB" sz="2400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</a:t>
            </a:r>
            <a:r>
              <a:rPr lang="en-GB" sz="1400" dirty="0" err="1">
                <a:solidFill>
                  <a:prstClr val="black"/>
                </a:solidFill>
                <a:latin typeface="Arial" panose="020B0604020202020204"/>
              </a:rPr>
              <a:t>Kirchberger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 &amp; Russo, 2015; Siedenburg et al., 2020]</a:t>
            </a:r>
          </a:p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auditory scene analysis</a:t>
            </a:r>
            <a:br>
              <a:rPr lang="en-GB" sz="2400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[Bayat et al., 2013]</a:t>
            </a:r>
          </a:p>
        </p:txBody>
      </p:sp>
      <p:pic>
        <p:nvPicPr>
          <p:cNvPr id="9" name="Picture 8" descr="A silhouette of a person&#10;&#10;Description automatically generated">
            <a:extLst>
              <a:ext uri="{FF2B5EF4-FFF2-40B4-BE49-F238E27FC236}">
                <a16:creationId xmlns:a16="http://schemas.microsoft.com/office/drawing/2014/main" id="{F1B2B33C-CEA7-E50D-AB3A-4D0789D1B4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2" y="9532868"/>
            <a:ext cx="9525000" cy="25584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B882E5-6A81-907C-9601-13E87FAEE064}"/>
              </a:ext>
            </a:extLst>
          </p:cNvPr>
          <p:cNvCxnSpPr>
            <a:cxnSpLocks/>
          </p:cNvCxnSpPr>
          <p:nvPr/>
        </p:nvCxnSpPr>
        <p:spPr>
          <a:xfrm>
            <a:off x="4237404" y="2481887"/>
            <a:ext cx="8864189" cy="39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32321" r="32321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30545"/>
          <a:stretch/>
        </p:blipFill>
        <p:spPr>
          <a:xfrm rot="20810599">
            <a:off x="2399763" y="1194137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0" name="Picture 19" descr="A silhouette of a person&#10;&#10;Description automatically generated">
            <a:extLst>
              <a:ext uri="{FF2B5EF4-FFF2-40B4-BE49-F238E27FC236}">
                <a16:creationId xmlns:a16="http://schemas.microsoft.com/office/drawing/2014/main" id="{3BE925FA-C7D7-D0EB-A0A6-7C4A9204FC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63" y="5116188"/>
            <a:ext cx="9525000" cy="255842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9A0A52-E252-411C-A68B-F53A8AD7AE2F}"/>
              </a:ext>
            </a:extLst>
          </p:cNvPr>
          <p:cNvCxnSpPr>
            <a:cxnSpLocks/>
          </p:cNvCxnSpPr>
          <p:nvPr/>
        </p:nvCxnSpPr>
        <p:spPr>
          <a:xfrm>
            <a:off x="4237404" y="2481887"/>
            <a:ext cx="8864189" cy="39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loss of synapses and auditory nerve </a:t>
            </a:r>
            <a:r>
              <a:rPr lang="en-GB" sz="2400" dirty="0" err="1"/>
              <a:t>fibers</a:t>
            </a:r>
            <a:r>
              <a:rPr lang="en-GB" sz="2400" dirty="0"/>
              <a:t> </a:t>
            </a:r>
            <a:r>
              <a:rPr lang="en-GB" sz="1400" dirty="0">
                <a:solidFill>
                  <a:prstClr val="black"/>
                </a:solidFill>
              </a:rPr>
              <a:t>[e.g., </a:t>
            </a:r>
            <a:r>
              <a:rPr lang="en-GB" sz="1400" dirty="0" err="1">
                <a:solidFill>
                  <a:prstClr val="black"/>
                </a:solidFill>
              </a:rPr>
              <a:t>Libermann</a:t>
            </a:r>
            <a:r>
              <a:rPr lang="en-GB" sz="1400" dirty="0">
                <a:solidFill>
                  <a:prstClr val="black"/>
                </a:solidFill>
              </a:rPr>
              <a:t> et al., 2017]</a:t>
            </a:r>
            <a:endParaRPr lang="en-GB" sz="2400" dirty="0"/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general reduction in the density of connections in the brainstem and cortical structures</a:t>
            </a:r>
            <a:br>
              <a:rPr lang="en-GB" sz="2400" dirty="0"/>
            </a:br>
            <a:r>
              <a:rPr lang="en-GB" sz="1400" dirty="0"/>
              <a:t>[e.g., </a:t>
            </a:r>
            <a:r>
              <a:rPr lang="en-GB" sz="1400" dirty="0" err="1"/>
              <a:t>Ouda</a:t>
            </a:r>
            <a:r>
              <a:rPr lang="en-GB" sz="1400" dirty="0"/>
              <a:t> et al., 2015; Gordon-</a:t>
            </a:r>
            <a:r>
              <a:rPr lang="en-GB" sz="1400" dirty="0" err="1"/>
              <a:t>Salant</a:t>
            </a:r>
            <a:r>
              <a:rPr lang="en-GB" sz="1400" dirty="0"/>
              <a:t> et al.,2020]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2616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age-related/associated cognitive declines</a:t>
            </a:r>
            <a:br>
              <a:rPr lang="en-GB" sz="2400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[e.g., Garami et al., 2020; </a:t>
            </a:r>
            <a:r>
              <a:rPr lang="en-GB" sz="1400" dirty="0" err="1">
                <a:solidFill>
                  <a:prstClr val="black"/>
                </a:solidFill>
              </a:rPr>
              <a:t>Goossens</a:t>
            </a:r>
            <a:r>
              <a:rPr lang="en-GB" sz="1400" dirty="0">
                <a:solidFill>
                  <a:prstClr val="black"/>
                </a:solidFill>
              </a:rPr>
              <a:t> et al., 2017; Gordon-</a:t>
            </a:r>
            <a:r>
              <a:rPr lang="en-GB" sz="1400" dirty="0" err="1">
                <a:solidFill>
                  <a:prstClr val="black"/>
                </a:solidFill>
              </a:rPr>
              <a:t>Salant</a:t>
            </a:r>
            <a:r>
              <a:rPr lang="en-GB" sz="1400" dirty="0">
                <a:solidFill>
                  <a:prstClr val="black"/>
                </a:solidFill>
              </a:rPr>
              <a:t> &amp; Cole, 2016; Vinay et al., 2020]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decline in ‘fluid intelligence’ (processing speed) </a:t>
            </a:r>
            <a:r>
              <a:rPr lang="en-GB" sz="1400" dirty="0">
                <a:solidFill>
                  <a:prstClr val="black"/>
                </a:solidFill>
              </a:rPr>
              <a:t>[e.g., Fisher et al., 2019]</a:t>
            </a:r>
            <a:br>
              <a:rPr lang="en-GB" sz="2400" dirty="0"/>
            </a:br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20136689">
            <a:off x="2490340" y="1182355"/>
            <a:ext cx="1230529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741061">
            <a:off x="2045604" y="33325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4952640">
            <a:off x="846117" y="43352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8222133">
            <a:off x="-696951" y="40201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r="30532"/>
          <a:stretch/>
        </p:blipFill>
        <p:spPr>
          <a:xfrm rot="11437968">
            <a:off x="-1454833" y="26804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4021460">
            <a:off x="-766302" y="11996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7694489">
            <a:off x="650913" y="8363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5BD4D-4893-69E4-0ECC-F0E050411A23}"/>
              </a:ext>
            </a:extLst>
          </p:cNvPr>
          <p:cNvCxnSpPr>
            <a:cxnSpLocks/>
          </p:cNvCxnSpPr>
          <p:nvPr/>
        </p:nvCxnSpPr>
        <p:spPr>
          <a:xfrm>
            <a:off x="4237404" y="2481887"/>
            <a:ext cx="8864189" cy="39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17F0CE7D-A407-A927-2D13-7020C6D365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6857"/>
                    </a14:imgEffect>
                    <a14:imgEffect>
                      <a14:saturation sat="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31117" t="-97600" b="1206"/>
          <a:stretch/>
        </p:blipFill>
        <p:spPr>
          <a:xfrm>
            <a:off x="-3817784" y="-9129903"/>
            <a:ext cx="15997084" cy="15987903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AEDA-2781-4FE9-B74D-4915EA129A22}"/>
              </a:ext>
            </a:extLst>
          </p:cNvPr>
          <p:cNvSpPr txBox="1"/>
          <p:nvPr/>
        </p:nvSpPr>
        <p:spPr>
          <a:xfrm>
            <a:off x="11331988" y="6667515"/>
            <a:ext cx="1973580" cy="15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400" b="1" i="1" spc="30" dirty="0">
                <a:solidFill>
                  <a:schemeClr val="bg1"/>
                </a:solidFill>
                <a:latin typeface="Arial (Headings)"/>
              </a:rPr>
              <a:t>Picture by Petr </a:t>
            </a:r>
            <a:r>
              <a:rPr lang="en-GB" sz="400" b="1" i="1" spc="30" dirty="0" err="1">
                <a:solidFill>
                  <a:schemeClr val="bg1"/>
                </a:solidFill>
                <a:latin typeface="Arial (Headings)"/>
              </a:rPr>
              <a:t>Kratochvil</a:t>
            </a:r>
            <a:endParaRPr lang="en-GB" sz="400" b="1" i="1" spc="30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9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4D9AB222-4F5B-4C30-BF30-6CA082F2B0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6857"/>
                    </a14:imgEffect>
                    <a14:imgEffect>
                      <a14:saturation sat="14000"/>
                    </a14:imgEffect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31116" t="-97600" r="31525" b="1206"/>
          <a:stretch/>
        </p:blipFill>
        <p:spPr>
          <a:xfrm>
            <a:off x="-3805084" y="-9129903"/>
            <a:ext cx="12150798" cy="15987903"/>
          </a:xfrm>
        </p:spPr>
      </p:pic>
      <p:pic>
        <p:nvPicPr>
          <p:cNvPr id="22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57E1F92A-1C95-969F-E6C1-8F6248BB16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2"/>
                    </a14:imgEffect>
                    <a14:imgEffect>
                      <a14:sharpenSoften amount="-5000"/>
                    </a14:imgEffect>
                    <a14:imgEffect>
                      <a14:colorTemperature colorTemp="6857"/>
                    </a14:imgEffect>
                    <a14:imgEffect>
                      <a14:saturation sat="14000"/>
                    </a14:imgEffect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7773" t="-97600" b="1206"/>
          <a:stretch/>
        </p:blipFill>
        <p:spPr>
          <a:xfrm>
            <a:off x="7036903" y="-9120378"/>
            <a:ext cx="5151921" cy="15987903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D81CA6-0A1F-E528-21B8-D23F368F333B}"/>
              </a:ext>
            </a:extLst>
          </p:cNvPr>
          <p:cNvSpPr/>
          <p:nvPr/>
        </p:nvSpPr>
        <p:spPr>
          <a:xfrm>
            <a:off x="-176463" y="-1424739"/>
            <a:ext cx="8522177" cy="8598568"/>
          </a:xfrm>
          <a:custGeom>
            <a:avLst/>
            <a:gdLst/>
            <a:ahLst/>
            <a:cxnLst/>
            <a:rect l="l" t="t" r="r" b="b"/>
            <a:pathLst>
              <a:path w="8522177" h="8598568">
                <a:moveTo>
                  <a:pt x="1985561" y="5747115"/>
                </a:moveTo>
                <a:lnTo>
                  <a:pt x="1985561" y="5839388"/>
                </a:lnTo>
                <a:lnTo>
                  <a:pt x="2147412" y="5839388"/>
                </a:lnTo>
                <a:lnTo>
                  <a:pt x="2147412" y="6292570"/>
                </a:lnTo>
                <a:lnTo>
                  <a:pt x="2257545" y="6292570"/>
                </a:lnTo>
                <a:lnTo>
                  <a:pt x="2257545" y="5839388"/>
                </a:lnTo>
                <a:lnTo>
                  <a:pt x="2419024" y="5839388"/>
                </a:lnTo>
                <a:lnTo>
                  <a:pt x="2419024" y="5747115"/>
                </a:lnTo>
                <a:close/>
                <a:moveTo>
                  <a:pt x="1014979" y="5747115"/>
                </a:moveTo>
                <a:lnTo>
                  <a:pt x="1014979" y="6292570"/>
                </a:lnTo>
                <a:lnTo>
                  <a:pt x="1429837" y="6292570"/>
                </a:lnTo>
                <a:lnTo>
                  <a:pt x="1429837" y="6200669"/>
                </a:lnTo>
                <a:lnTo>
                  <a:pt x="1125111" y="6200669"/>
                </a:lnTo>
                <a:lnTo>
                  <a:pt x="1125111" y="6052213"/>
                </a:lnTo>
                <a:lnTo>
                  <a:pt x="1398955" y="6052213"/>
                </a:lnTo>
                <a:lnTo>
                  <a:pt x="1398955" y="5960311"/>
                </a:lnTo>
                <a:lnTo>
                  <a:pt x="1125111" y="5960311"/>
                </a:lnTo>
                <a:lnTo>
                  <a:pt x="1125111" y="5839388"/>
                </a:lnTo>
                <a:lnTo>
                  <a:pt x="1419419" y="5839388"/>
                </a:lnTo>
                <a:lnTo>
                  <a:pt x="1419419" y="5747115"/>
                </a:lnTo>
                <a:close/>
                <a:moveTo>
                  <a:pt x="509186" y="5747115"/>
                </a:moveTo>
                <a:lnTo>
                  <a:pt x="509186" y="5839388"/>
                </a:lnTo>
                <a:lnTo>
                  <a:pt x="671037" y="5839388"/>
                </a:lnTo>
                <a:lnTo>
                  <a:pt x="671037" y="6292570"/>
                </a:lnTo>
                <a:lnTo>
                  <a:pt x="781170" y="6292570"/>
                </a:lnTo>
                <a:lnTo>
                  <a:pt x="781170" y="5839388"/>
                </a:lnTo>
                <a:lnTo>
                  <a:pt x="942648" y="5839388"/>
                </a:lnTo>
                <a:lnTo>
                  <a:pt x="942648" y="5747115"/>
                </a:lnTo>
                <a:close/>
                <a:moveTo>
                  <a:pt x="1710676" y="5737813"/>
                </a:moveTo>
                <a:cubicBezTo>
                  <a:pt x="1668756" y="5737813"/>
                  <a:pt x="1632975" y="5744138"/>
                  <a:pt x="1603334" y="5756789"/>
                </a:cubicBezTo>
                <a:cubicBezTo>
                  <a:pt x="1573692" y="5769439"/>
                  <a:pt x="1550996" y="5787857"/>
                  <a:pt x="1535245" y="5812041"/>
                </a:cubicBezTo>
                <a:cubicBezTo>
                  <a:pt x="1519494" y="5836226"/>
                  <a:pt x="1511618" y="5862209"/>
                  <a:pt x="1511618" y="5889990"/>
                </a:cubicBezTo>
                <a:cubicBezTo>
                  <a:pt x="1511618" y="5933150"/>
                  <a:pt x="1528361" y="5969737"/>
                  <a:pt x="1561848" y="5999751"/>
                </a:cubicBezTo>
                <a:cubicBezTo>
                  <a:pt x="1585660" y="6021083"/>
                  <a:pt x="1627084" y="6039066"/>
                  <a:pt x="1686119" y="6053701"/>
                </a:cubicBezTo>
                <a:cubicBezTo>
                  <a:pt x="1732008" y="6065111"/>
                  <a:pt x="1761401" y="6073049"/>
                  <a:pt x="1774300" y="6077513"/>
                </a:cubicBezTo>
                <a:cubicBezTo>
                  <a:pt x="1793152" y="6084211"/>
                  <a:pt x="1806360" y="6092086"/>
                  <a:pt x="1813925" y="6101140"/>
                </a:cubicBezTo>
                <a:cubicBezTo>
                  <a:pt x="1821491" y="6110194"/>
                  <a:pt x="1825273" y="6121170"/>
                  <a:pt x="1825273" y="6134068"/>
                </a:cubicBezTo>
                <a:cubicBezTo>
                  <a:pt x="1825273" y="6154160"/>
                  <a:pt x="1816282" y="6171709"/>
                  <a:pt x="1798298" y="6186716"/>
                </a:cubicBezTo>
                <a:cubicBezTo>
                  <a:pt x="1780315" y="6201723"/>
                  <a:pt x="1753588" y="6209226"/>
                  <a:pt x="1718117" y="6209226"/>
                </a:cubicBezTo>
                <a:cubicBezTo>
                  <a:pt x="1684631" y="6209226"/>
                  <a:pt x="1658028" y="6200793"/>
                  <a:pt x="1638308" y="6183926"/>
                </a:cubicBezTo>
                <a:cubicBezTo>
                  <a:pt x="1618588" y="6167059"/>
                  <a:pt x="1605504" y="6140642"/>
                  <a:pt x="1599055" y="6104675"/>
                </a:cubicBezTo>
                <a:lnTo>
                  <a:pt x="1491899" y="6115093"/>
                </a:lnTo>
                <a:cubicBezTo>
                  <a:pt x="1499092" y="6176112"/>
                  <a:pt x="1521168" y="6222559"/>
                  <a:pt x="1558127" y="6254433"/>
                </a:cubicBezTo>
                <a:cubicBezTo>
                  <a:pt x="1595086" y="6286307"/>
                  <a:pt x="1648044" y="6302244"/>
                  <a:pt x="1717001" y="6302244"/>
                </a:cubicBezTo>
                <a:cubicBezTo>
                  <a:pt x="1764378" y="6302244"/>
                  <a:pt x="1803942" y="6295609"/>
                  <a:pt x="1835692" y="6282338"/>
                </a:cubicBezTo>
                <a:cubicBezTo>
                  <a:pt x="1867442" y="6269068"/>
                  <a:pt x="1891998" y="6248790"/>
                  <a:pt x="1909361" y="6221505"/>
                </a:cubicBezTo>
                <a:cubicBezTo>
                  <a:pt x="1926725" y="6194220"/>
                  <a:pt x="1935406" y="6164950"/>
                  <a:pt x="1935406" y="6133696"/>
                </a:cubicBezTo>
                <a:cubicBezTo>
                  <a:pt x="1935406" y="6099218"/>
                  <a:pt x="1928151" y="6070258"/>
                  <a:pt x="1913640" y="6046818"/>
                </a:cubicBezTo>
                <a:cubicBezTo>
                  <a:pt x="1899130" y="6023377"/>
                  <a:pt x="1879038" y="6004898"/>
                  <a:pt x="1853365" y="5991379"/>
                </a:cubicBezTo>
                <a:cubicBezTo>
                  <a:pt x="1827692" y="5977861"/>
                  <a:pt x="1788067" y="5964776"/>
                  <a:pt x="1734488" y="5952126"/>
                </a:cubicBezTo>
                <a:cubicBezTo>
                  <a:pt x="1680910" y="5939475"/>
                  <a:pt x="1647176" y="5927321"/>
                  <a:pt x="1633285" y="5915663"/>
                </a:cubicBezTo>
                <a:cubicBezTo>
                  <a:pt x="1622371" y="5906485"/>
                  <a:pt x="1616914" y="5895447"/>
                  <a:pt x="1616914" y="5882549"/>
                </a:cubicBezTo>
                <a:cubicBezTo>
                  <a:pt x="1616914" y="5868410"/>
                  <a:pt x="1622743" y="5857124"/>
                  <a:pt x="1634402" y="5848690"/>
                </a:cubicBezTo>
                <a:cubicBezTo>
                  <a:pt x="1652509" y="5835544"/>
                  <a:pt x="1677562" y="5828971"/>
                  <a:pt x="1709560" y="5828971"/>
                </a:cubicBezTo>
                <a:cubicBezTo>
                  <a:pt x="1740566" y="5828971"/>
                  <a:pt x="1763820" y="5835110"/>
                  <a:pt x="1779323" y="5847388"/>
                </a:cubicBezTo>
                <a:cubicBezTo>
                  <a:pt x="1794826" y="5859666"/>
                  <a:pt x="1804934" y="5879820"/>
                  <a:pt x="1809647" y="5907849"/>
                </a:cubicBezTo>
                <a:lnTo>
                  <a:pt x="1919779" y="5903013"/>
                </a:lnTo>
                <a:cubicBezTo>
                  <a:pt x="1918043" y="5852907"/>
                  <a:pt x="1899874" y="5812848"/>
                  <a:pt x="1865271" y="5782834"/>
                </a:cubicBezTo>
                <a:cubicBezTo>
                  <a:pt x="1830669" y="5752820"/>
                  <a:pt x="1779137" y="5737813"/>
                  <a:pt x="1710676" y="5737813"/>
                </a:cubicBezTo>
                <a:close/>
                <a:moveTo>
                  <a:pt x="4676969" y="4864713"/>
                </a:moveTo>
                <a:lnTo>
                  <a:pt x="4752127" y="5067119"/>
                </a:lnTo>
                <a:lnTo>
                  <a:pt x="4603299" y="5067119"/>
                </a:lnTo>
                <a:close/>
                <a:moveTo>
                  <a:pt x="3591120" y="4864713"/>
                </a:moveTo>
                <a:lnTo>
                  <a:pt x="3666278" y="5067119"/>
                </a:lnTo>
                <a:lnTo>
                  <a:pt x="3517450" y="5067119"/>
                </a:lnTo>
                <a:close/>
                <a:moveTo>
                  <a:pt x="4999405" y="4741930"/>
                </a:moveTo>
                <a:lnTo>
                  <a:pt x="4999405" y="5282920"/>
                </a:lnTo>
                <a:lnTo>
                  <a:pt x="5383382" y="5282920"/>
                </a:lnTo>
                <a:lnTo>
                  <a:pt x="5383382" y="5191019"/>
                </a:lnTo>
                <a:lnTo>
                  <a:pt x="5109538" y="5191019"/>
                </a:lnTo>
                <a:lnTo>
                  <a:pt x="5109538" y="4741930"/>
                </a:lnTo>
                <a:close/>
                <a:moveTo>
                  <a:pt x="6421830" y="4737465"/>
                </a:moveTo>
                <a:lnTo>
                  <a:pt x="6421830" y="5282920"/>
                </a:lnTo>
                <a:lnTo>
                  <a:pt x="6531963" y="5282920"/>
                </a:lnTo>
                <a:lnTo>
                  <a:pt x="6531963" y="4737465"/>
                </a:lnTo>
                <a:close/>
                <a:moveTo>
                  <a:pt x="5349449" y="4737465"/>
                </a:moveTo>
                <a:lnTo>
                  <a:pt x="5549251" y="5053353"/>
                </a:lnTo>
                <a:lnTo>
                  <a:pt x="5549251" y="5282920"/>
                </a:lnTo>
                <a:lnTo>
                  <a:pt x="5659011" y="5282920"/>
                </a:lnTo>
                <a:lnTo>
                  <a:pt x="5659011" y="5054097"/>
                </a:lnTo>
                <a:lnTo>
                  <a:pt x="5859557" y="4737465"/>
                </a:lnTo>
                <a:lnTo>
                  <a:pt x="5732681" y="4737465"/>
                </a:lnTo>
                <a:lnTo>
                  <a:pt x="5606921" y="4953266"/>
                </a:lnTo>
                <a:lnTo>
                  <a:pt x="5478557" y="4737465"/>
                </a:lnTo>
                <a:close/>
                <a:moveTo>
                  <a:pt x="4620042" y="4737465"/>
                </a:moveTo>
                <a:lnTo>
                  <a:pt x="4407590" y="5282920"/>
                </a:lnTo>
                <a:lnTo>
                  <a:pt x="4524420" y="5282920"/>
                </a:lnTo>
                <a:lnTo>
                  <a:pt x="4569441" y="5159021"/>
                </a:lnTo>
                <a:lnTo>
                  <a:pt x="4787474" y="5159021"/>
                </a:lnTo>
                <a:lnTo>
                  <a:pt x="4835099" y="5282920"/>
                </a:lnTo>
                <a:lnTo>
                  <a:pt x="4954906" y="5282920"/>
                </a:lnTo>
                <a:lnTo>
                  <a:pt x="4736500" y="4737465"/>
                </a:lnTo>
                <a:close/>
                <a:moveTo>
                  <a:pt x="3902170" y="4737465"/>
                </a:moveTo>
                <a:lnTo>
                  <a:pt x="3902170" y="5282920"/>
                </a:lnTo>
                <a:lnTo>
                  <a:pt x="4004489" y="5282920"/>
                </a:lnTo>
                <a:lnTo>
                  <a:pt x="4004489" y="4927221"/>
                </a:lnTo>
                <a:lnTo>
                  <a:pt x="4224383" y="5282920"/>
                </a:lnTo>
                <a:lnTo>
                  <a:pt x="4334888" y="5282920"/>
                </a:lnTo>
                <a:lnTo>
                  <a:pt x="4334888" y="4737465"/>
                </a:lnTo>
                <a:lnTo>
                  <a:pt x="4232569" y="4737465"/>
                </a:lnTo>
                <a:lnTo>
                  <a:pt x="4232569" y="5101722"/>
                </a:lnTo>
                <a:lnTo>
                  <a:pt x="4009327" y="4737465"/>
                </a:lnTo>
                <a:close/>
                <a:moveTo>
                  <a:pt x="3534193" y="4737465"/>
                </a:moveTo>
                <a:lnTo>
                  <a:pt x="3321740" y="5282920"/>
                </a:lnTo>
                <a:lnTo>
                  <a:pt x="3438571" y="5282920"/>
                </a:lnTo>
                <a:lnTo>
                  <a:pt x="3483591" y="5159021"/>
                </a:lnTo>
                <a:lnTo>
                  <a:pt x="3701624" y="5159021"/>
                </a:lnTo>
                <a:lnTo>
                  <a:pt x="3749249" y="5282920"/>
                </a:lnTo>
                <a:lnTo>
                  <a:pt x="3869056" y="5282920"/>
                </a:lnTo>
                <a:lnTo>
                  <a:pt x="3650651" y="4737465"/>
                </a:lnTo>
                <a:close/>
                <a:moveTo>
                  <a:pt x="2662804" y="4737465"/>
                </a:moveTo>
                <a:lnTo>
                  <a:pt x="2662804" y="5282920"/>
                </a:lnTo>
                <a:lnTo>
                  <a:pt x="3077663" y="5282920"/>
                </a:lnTo>
                <a:lnTo>
                  <a:pt x="3077663" y="5191019"/>
                </a:lnTo>
                <a:lnTo>
                  <a:pt x="2772937" y="5191019"/>
                </a:lnTo>
                <a:lnTo>
                  <a:pt x="2772937" y="5042563"/>
                </a:lnTo>
                <a:lnTo>
                  <a:pt x="3046781" y="5042563"/>
                </a:lnTo>
                <a:lnTo>
                  <a:pt x="3046781" y="4950661"/>
                </a:lnTo>
                <a:lnTo>
                  <a:pt x="2772937" y="4950661"/>
                </a:lnTo>
                <a:lnTo>
                  <a:pt x="2772937" y="4829738"/>
                </a:lnTo>
                <a:lnTo>
                  <a:pt x="3067244" y="4829738"/>
                </a:lnTo>
                <a:lnTo>
                  <a:pt x="3067244" y="4737465"/>
                </a:lnTo>
                <a:close/>
                <a:moveTo>
                  <a:pt x="2111470" y="4737465"/>
                </a:moveTo>
                <a:lnTo>
                  <a:pt x="2111470" y="5282920"/>
                </a:lnTo>
                <a:lnTo>
                  <a:pt x="2213790" y="5282920"/>
                </a:lnTo>
                <a:lnTo>
                  <a:pt x="2213790" y="4927221"/>
                </a:lnTo>
                <a:lnTo>
                  <a:pt x="2433683" y="5282920"/>
                </a:lnTo>
                <a:lnTo>
                  <a:pt x="2544188" y="5282920"/>
                </a:lnTo>
                <a:lnTo>
                  <a:pt x="2544188" y="4737465"/>
                </a:lnTo>
                <a:lnTo>
                  <a:pt x="2441869" y="4737465"/>
                </a:lnTo>
                <a:lnTo>
                  <a:pt x="2441869" y="5101722"/>
                </a:lnTo>
                <a:lnTo>
                  <a:pt x="2218627" y="4737465"/>
                </a:lnTo>
                <a:close/>
                <a:moveTo>
                  <a:pt x="1605529" y="4737465"/>
                </a:moveTo>
                <a:lnTo>
                  <a:pt x="1605529" y="5282920"/>
                </a:lnTo>
                <a:lnTo>
                  <a:pt x="2020387" y="5282920"/>
                </a:lnTo>
                <a:lnTo>
                  <a:pt x="2020387" y="5191019"/>
                </a:lnTo>
                <a:lnTo>
                  <a:pt x="1715662" y="5191019"/>
                </a:lnTo>
                <a:lnTo>
                  <a:pt x="1715662" y="5042563"/>
                </a:lnTo>
                <a:lnTo>
                  <a:pt x="1989506" y="5042563"/>
                </a:lnTo>
                <a:lnTo>
                  <a:pt x="1989506" y="4950661"/>
                </a:lnTo>
                <a:lnTo>
                  <a:pt x="1715662" y="4950661"/>
                </a:lnTo>
                <a:lnTo>
                  <a:pt x="1715662" y="4829738"/>
                </a:lnTo>
                <a:lnTo>
                  <a:pt x="2009969" y="4829738"/>
                </a:lnTo>
                <a:lnTo>
                  <a:pt x="2009969" y="4737465"/>
                </a:lnTo>
                <a:close/>
                <a:moveTo>
                  <a:pt x="6835126" y="4728163"/>
                </a:moveTo>
                <a:cubicBezTo>
                  <a:pt x="6793206" y="4728163"/>
                  <a:pt x="6757424" y="4734488"/>
                  <a:pt x="6727783" y="4747139"/>
                </a:cubicBezTo>
                <a:cubicBezTo>
                  <a:pt x="6698142" y="4759789"/>
                  <a:pt x="6675446" y="4778207"/>
                  <a:pt x="6659694" y="4802391"/>
                </a:cubicBezTo>
                <a:cubicBezTo>
                  <a:pt x="6643943" y="4826576"/>
                  <a:pt x="6636068" y="4852559"/>
                  <a:pt x="6636068" y="4880340"/>
                </a:cubicBezTo>
                <a:cubicBezTo>
                  <a:pt x="6636068" y="4923500"/>
                  <a:pt x="6652811" y="4960087"/>
                  <a:pt x="6686297" y="4990101"/>
                </a:cubicBezTo>
                <a:cubicBezTo>
                  <a:pt x="6710110" y="5011433"/>
                  <a:pt x="6751534" y="5029416"/>
                  <a:pt x="6810569" y="5044051"/>
                </a:cubicBezTo>
                <a:cubicBezTo>
                  <a:pt x="6856458" y="5055461"/>
                  <a:pt x="6885852" y="5063399"/>
                  <a:pt x="6898750" y="5067863"/>
                </a:cubicBezTo>
                <a:cubicBezTo>
                  <a:pt x="6917601" y="5074561"/>
                  <a:pt x="6930809" y="5082436"/>
                  <a:pt x="6938375" y="5091490"/>
                </a:cubicBezTo>
                <a:cubicBezTo>
                  <a:pt x="6945941" y="5100544"/>
                  <a:pt x="6949723" y="5111520"/>
                  <a:pt x="6949723" y="5124418"/>
                </a:cubicBezTo>
                <a:cubicBezTo>
                  <a:pt x="6949723" y="5144510"/>
                  <a:pt x="6940732" y="5162059"/>
                  <a:pt x="6922748" y="5177066"/>
                </a:cubicBezTo>
                <a:cubicBezTo>
                  <a:pt x="6904764" y="5192073"/>
                  <a:pt x="6878038" y="5199576"/>
                  <a:pt x="6842567" y="5199576"/>
                </a:cubicBezTo>
                <a:cubicBezTo>
                  <a:pt x="6809081" y="5199576"/>
                  <a:pt x="6782478" y="5191143"/>
                  <a:pt x="6762758" y="5174275"/>
                </a:cubicBezTo>
                <a:cubicBezTo>
                  <a:pt x="6743038" y="5157408"/>
                  <a:pt x="6729954" y="5130991"/>
                  <a:pt x="6723504" y="5095025"/>
                </a:cubicBezTo>
                <a:lnTo>
                  <a:pt x="6616348" y="5105442"/>
                </a:lnTo>
                <a:cubicBezTo>
                  <a:pt x="6623542" y="5166462"/>
                  <a:pt x="6645617" y="5212909"/>
                  <a:pt x="6682577" y="5244783"/>
                </a:cubicBezTo>
                <a:cubicBezTo>
                  <a:pt x="6719536" y="5276657"/>
                  <a:pt x="6772493" y="5292594"/>
                  <a:pt x="6841451" y="5292594"/>
                </a:cubicBezTo>
                <a:cubicBezTo>
                  <a:pt x="6888828" y="5292594"/>
                  <a:pt x="6928391" y="5285959"/>
                  <a:pt x="6960141" y="5272688"/>
                </a:cubicBezTo>
                <a:cubicBezTo>
                  <a:pt x="6991892" y="5259418"/>
                  <a:pt x="7016448" y="5239140"/>
                  <a:pt x="7033811" y="5211855"/>
                </a:cubicBezTo>
                <a:cubicBezTo>
                  <a:pt x="7051174" y="5184570"/>
                  <a:pt x="7059856" y="5155300"/>
                  <a:pt x="7059856" y="5124046"/>
                </a:cubicBezTo>
                <a:cubicBezTo>
                  <a:pt x="7059856" y="5089568"/>
                  <a:pt x="7052601" y="5060608"/>
                  <a:pt x="7038090" y="5037168"/>
                </a:cubicBezTo>
                <a:cubicBezTo>
                  <a:pt x="7023579" y="5013727"/>
                  <a:pt x="7003487" y="4995248"/>
                  <a:pt x="6977815" y="4981729"/>
                </a:cubicBezTo>
                <a:cubicBezTo>
                  <a:pt x="6952142" y="4968211"/>
                  <a:pt x="6912516" y="4955126"/>
                  <a:pt x="6858938" y="4942476"/>
                </a:cubicBezTo>
                <a:cubicBezTo>
                  <a:pt x="6805360" y="4929825"/>
                  <a:pt x="6771626" y="4917671"/>
                  <a:pt x="6757735" y="4906013"/>
                </a:cubicBezTo>
                <a:cubicBezTo>
                  <a:pt x="6746820" y="4896835"/>
                  <a:pt x="6741364" y="4885797"/>
                  <a:pt x="6741364" y="4872899"/>
                </a:cubicBezTo>
                <a:cubicBezTo>
                  <a:pt x="6741364" y="4858760"/>
                  <a:pt x="6747193" y="4847474"/>
                  <a:pt x="6758851" y="4839040"/>
                </a:cubicBezTo>
                <a:cubicBezTo>
                  <a:pt x="6776958" y="4825894"/>
                  <a:pt x="6802011" y="4819320"/>
                  <a:pt x="6834009" y="4819320"/>
                </a:cubicBezTo>
                <a:cubicBezTo>
                  <a:pt x="6865016" y="4819320"/>
                  <a:pt x="6888270" y="4825460"/>
                  <a:pt x="6903773" y="4837738"/>
                </a:cubicBezTo>
                <a:cubicBezTo>
                  <a:pt x="6919275" y="4850016"/>
                  <a:pt x="6929384" y="4870170"/>
                  <a:pt x="6934096" y="4898199"/>
                </a:cubicBezTo>
                <a:lnTo>
                  <a:pt x="7044229" y="4893362"/>
                </a:lnTo>
                <a:cubicBezTo>
                  <a:pt x="7042493" y="4843257"/>
                  <a:pt x="7024323" y="4803198"/>
                  <a:pt x="6989721" y="4773184"/>
                </a:cubicBezTo>
                <a:cubicBezTo>
                  <a:pt x="6955118" y="4743170"/>
                  <a:pt x="6903587" y="4728163"/>
                  <a:pt x="6835126" y="4728163"/>
                </a:cubicBezTo>
                <a:close/>
                <a:moveTo>
                  <a:pt x="6101701" y="4728163"/>
                </a:moveTo>
                <a:cubicBezTo>
                  <a:pt x="6059781" y="4728163"/>
                  <a:pt x="6024000" y="4734488"/>
                  <a:pt x="5994358" y="4747139"/>
                </a:cubicBezTo>
                <a:cubicBezTo>
                  <a:pt x="5964717" y="4759789"/>
                  <a:pt x="5942020" y="4778207"/>
                  <a:pt x="5926269" y="4802391"/>
                </a:cubicBezTo>
                <a:cubicBezTo>
                  <a:pt x="5910519" y="4826576"/>
                  <a:pt x="5902643" y="4852559"/>
                  <a:pt x="5902643" y="4880340"/>
                </a:cubicBezTo>
                <a:cubicBezTo>
                  <a:pt x="5902643" y="4923500"/>
                  <a:pt x="5919386" y="4960087"/>
                  <a:pt x="5952872" y="4990101"/>
                </a:cubicBezTo>
                <a:cubicBezTo>
                  <a:pt x="5976685" y="5011433"/>
                  <a:pt x="6018109" y="5029416"/>
                  <a:pt x="6077144" y="5044051"/>
                </a:cubicBezTo>
                <a:cubicBezTo>
                  <a:pt x="6123033" y="5055461"/>
                  <a:pt x="6152426" y="5063399"/>
                  <a:pt x="6165325" y="5067863"/>
                </a:cubicBezTo>
                <a:cubicBezTo>
                  <a:pt x="6184176" y="5074561"/>
                  <a:pt x="6197385" y="5082436"/>
                  <a:pt x="6204950" y="5091490"/>
                </a:cubicBezTo>
                <a:cubicBezTo>
                  <a:pt x="6212516" y="5100544"/>
                  <a:pt x="6216298" y="5111520"/>
                  <a:pt x="6216298" y="5124418"/>
                </a:cubicBezTo>
                <a:cubicBezTo>
                  <a:pt x="6216298" y="5144510"/>
                  <a:pt x="6207306" y="5162059"/>
                  <a:pt x="6189323" y="5177066"/>
                </a:cubicBezTo>
                <a:cubicBezTo>
                  <a:pt x="6171340" y="5192073"/>
                  <a:pt x="6144612" y="5199576"/>
                  <a:pt x="6109142" y="5199576"/>
                </a:cubicBezTo>
                <a:cubicBezTo>
                  <a:pt x="6075656" y="5199576"/>
                  <a:pt x="6049053" y="5191143"/>
                  <a:pt x="6029333" y="5174275"/>
                </a:cubicBezTo>
                <a:cubicBezTo>
                  <a:pt x="6009613" y="5157408"/>
                  <a:pt x="5996528" y="5130991"/>
                  <a:pt x="5990079" y="5095025"/>
                </a:cubicBezTo>
                <a:lnTo>
                  <a:pt x="5882923" y="5105442"/>
                </a:lnTo>
                <a:cubicBezTo>
                  <a:pt x="5890117" y="5166462"/>
                  <a:pt x="5912193" y="5212909"/>
                  <a:pt x="5949152" y="5244783"/>
                </a:cubicBezTo>
                <a:cubicBezTo>
                  <a:pt x="5986111" y="5276657"/>
                  <a:pt x="6039069" y="5292594"/>
                  <a:pt x="6108026" y="5292594"/>
                </a:cubicBezTo>
                <a:cubicBezTo>
                  <a:pt x="6155403" y="5292594"/>
                  <a:pt x="6194966" y="5285959"/>
                  <a:pt x="6226716" y="5272688"/>
                </a:cubicBezTo>
                <a:cubicBezTo>
                  <a:pt x="6258467" y="5259418"/>
                  <a:pt x="6283023" y="5239140"/>
                  <a:pt x="6300386" y="5211855"/>
                </a:cubicBezTo>
                <a:cubicBezTo>
                  <a:pt x="6317750" y="5184570"/>
                  <a:pt x="6326431" y="5155300"/>
                  <a:pt x="6326431" y="5124046"/>
                </a:cubicBezTo>
                <a:cubicBezTo>
                  <a:pt x="6326431" y="5089568"/>
                  <a:pt x="6319176" y="5060608"/>
                  <a:pt x="6304665" y="5037168"/>
                </a:cubicBezTo>
                <a:cubicBezTo>
                  <a:pt x="6290154" y="5013727"/>
                  <a:pt x="6270062" y="4995248"/>
                  <a:pt x="6244390" y="4981729"/>
                </a:cubicBezTo>
                <a:cubicBezTo>
                  <a:pt x="6218717" y="4968211"/>
                  <a:pt x="6179091" y="4955126"/>
                  <a:pt x="6125513" y="4942476"/>
                </a:cubicBezTo>
                <a:cubicBezTo>
                  <a:pt x="6071935" y="4929825"/>
                  <a:pt x="6038200" y="4917671"/>
                  <a:pt x="6024310" y="4906013"/>
                </a:cubicBezTo>
                <a:cubicBezTo>
                  <a:pt x="6013396" y="4896835"/>
                  <a:pt x="6007939" y="4885797"/>
                  <a:pt x="6007939" y="4872899"/>
                </a:cubicBezTo>
                <a:cubicBezTo>
                  <a:pt x="6007939" y="4858760"/>
                  <a:pt x="6013768" y="4847474"/>
                  <a:pt x="6025426" y="4839040"/>
                </a:cubicBezTo>
                <a:cubicBezTo>
                  <a:pt x="6043534" y="4825894"/>
                  <a:pt x="6068586" y="4819320"/>
                  <a:pt x="6100584" y="4819320"/>
                </a:cubicBezTo>
                <a:cubicBezTo>
                  <a:pt x="6131591" y="4819320"/>
                  <a:pt x="6154844" y="4825460"/>
                  <a:pt x="6170348" y="4837738"/>
                </a:cubicBezTo>
                <a:cubicBezTo>
                  <a:pt x="6185851" y="4850016"/>
                  <a:pt x="6195958" y="4870170"/>
                  <a:pt x="6200671" y="4898199"/>
                </a:cubicBezTo>
                <a:lnTo>
                  <a:pt x="6310804" y="4893362"/>
                </a:lnTo>
                <a:cubicBezTo>
                  <a:pt x="6309068" y="4843257"/>
                  <a:pt x="6290898" y="4803198"/>
                  <a:pt x="6256296" y="4773184"/>
                </a:cubicBezTo>
                <a:cubicBezTo>
                  <a:pt x="6221693" y="4743170"/>
                  <a:pt x="6170162" y="4728163"/>
                  <a:pt x="6101701" y="4728163"/>
                </a:cubicBezTo>
                <a:close/>
                <a:moveTo>
                  <a:pt x="1288972" y="4728163"/>
                </a:moveTo>
                <a:cubicBezTo>
                  <a:pt x="1212573" y="4728163"/>
                  <a:pt x="1150933" y="4753278"/>
                  <a:pt x="1104053" y="4803507"/>
                </a:cubicBezTo>
                <a:cubicBezTo>
                  <a:pt x="1057172" y="4853737"/>
                  <a:pt x="1033731" y="4924244"/>
                  <a:pt x="1033731" y="5015029"/>
                </a:cubicBezTo>
                <a:cubicBezTo>
                  <a:pt x="1033731" y="5100854"/>
                  <a:pt x="1057048" y="5168508"/>
                  <a:pt x="1103681" y="5217994"/>
                </a:cubicBezTo>
                <a:cubicBezTo>
                  <a:pt x="1150313" y="5267479"/>
                  <a:pt x="1209845" y="5292222"/>
                  <a:pt x="1282274" y="5292222"/>
                </a:cubicBezTo>
                <a:cubicBezTo>
                  <a:pt x="1340813" y="5292222"/>
                  <a:pt x="1389121" y="5277773"/>
                  <a:pt x="1427196" y="5248876"/>
                </a:cubicBezTo>
                <a:cubicBezTo>
                  <a:pt x="1465271" y="5219978"/>
                  <a:pt x="1492494" y="5175764"/>
                  <a:pt x="1508865" y="5116233"/>
                </a:cubicBezTo>
                <a:lnTo>
                  <a:pt x="1402081" y="5082374"/>
                </a:lnTo>
                <a:cubicBezTo>
                  <a:pt x="1392903" y="5122310"/>
                  <a:pt x="1377772" y="5151579"/>
                  <a:pt x="1356688" y="5170183"/>
                </a:cubicBezTo>
                <a:cubicBezTo>
                  <a:pt x="1335604" y="5188786"/>
                  <a:pt x="1310428" y="5198088"/>
                  <a:pt x="1281158" y="5198088"/>
                </a:cubicBezTo>
                <a:cubicBezTo>
                  <a:pt x="1241471" y="5198088"/>
                  <a:pt x="1209224" y="5183453"/>
                  <a:pt x="1184420" y="5154184"/>
                </a:cubicBezTo>
                <a:cubicBezTo>
                  <a:pt x="1159615" y="5124914"/>
                  <a:pt x="1147213" y="5075801"/>
                  <a:pt x="1147213" y="5006844"/>
                </a:cubicBezTo>
                <a:cubicBezTo>
                  <a:pt x="1147213" y="4941856"/>
                  <a:pt x="1159801" y="4894851"/>
                  <a:pt x="1184978" y="4865829"/>
                </a:cubicBezTo>
                <a:cubicBezTo>
                  <a:pt x="1210155" y="4836808"/>
                  <a:pt x="1242959" y="4822297"/>
                  <a:pt x="1283390" y="4822297"/>
                </a:cubicBezTo>
                <a:cubicBezTo>
                  <a:pt x="1312660" y="4822297"/>
                  <a:pt x="1337527" y="4830483"/>
                  <a:pt x="1357991" y="4846854"/>
                </a:cubicBezTo>
                <a:cubicBezTo>
                  <a:pt x="1378454" y="4863225"/>
                  <a:pt x="1391911" y="4885549"/>
                  <a:pt x="1398360" y="4913826"/>
                </a:cubicBezTo>
                <a:lnTo>
                  <a:pt x="1507377" y="4887781"/>
                </a:lnTo>
                <a:cubicBezTo>
                  <a:pt x="1494974" y="4844125"/>
                  <a:pt x="1476371" y="4810639"/>
                  <a:pt x="1451566" y="4787322"/>
                </a:cubicBezTo>
                <a:cubicBezTo>
                  <a:pt x="1409894" y="4747883"/>
                  <a:pt x="1355696" y="4728163"/>
                  <a:pt x="1288972" y="4728163"/>
                </a:cubicBezTo>
                <a:close/>
                <a:moveTo>
                  <a:pt x="739126" y="4728163"/>
                </a:moveTo>
                <a:cubicBezTo>
                  <a:pt x="697206" y="4728163"/>
                  <a:pt x="661425" y="4734488"/>
                  <a:pt x="631784" y="4747139"/>
                </a:cubicBezTo>
                <a:cubicBezTo>
                  <a:pt x="602142" y="4759789"/>
                  <a:pt x="579446" y="4778207"/>
                  <a:pt x="563695" y="4802391"/>
                </a:cubicBezTo>
                <a:cubicBezTo>
                  <a:pt x="547944" y="4826576"/>
                  <a:pt x="540068" y="4852559"/>
                  <a:pt x="540068" y="4880340"/>
                </a:cubicBezTo>
                <a:cubicBezTo>
                  <a:pt x="540068" y="4923500"/>
                  <a:pt x="556812" y="4960087"/>
                  <a:pt x="590298" y="4990101"/>
                </a:cubicBezTo>
                <a:cubicBezTo>
                  <a:pt x="614110" y="5011433"/>
                  <a:pt x="655534" y="5029416"/>
                  <a:pt x="714569" y="5044051"/>
                </a:cubicBezTo>
                <a:cubicBezTo>
                  <a:pt x="760458" y="5055461"/>
                  <a:pt x="789852" y="5063399"/>
                  <a:pt x="802750" y="5067863"/>
                </a:cubicBezTo>
                <a:cubicBezTo>
                  <a:pt x="821601" y="5074561"/>
                  <a:pt x="834810" y="5082436"/>
                  <a:pt x="842376" y="5091490"/>
                </a:cubicBezTo>
                <a:cubicBezTo>
                  <a:pt x="849941" y="5100544"/>
                  <a:pt x="853724" y="5111520"/>
                  <a:pt x="853724" y="5124418"/>
                </a:cubicBezTo>
                <a:cubicBezTo>
                  <a:pt x="853724" y="5144510"/>
                  <a:pt x="844732" y="5162059"/>
                  <a:pt x="826749" y="5177066"/>
                </a:cubicBezTo>
                <a:cubicBezTo>
                  <a:pt x="808765" y="5192073"/>
                  <a:pt x="782038" y="5199576"/>
                  <a:pt x="746567" y="5199576"/>
                </a:cubicBezTo>
                <a:cubicBezTo>
                  <a:pt x="713081" y="5199576"/>
                  <a:pt x="686478" y="5191143"/>
                  <a:pt x="666758" y="5174275"/>
                </a:cubicBezTo>
                <a:cubicBezTo>
                  <a:pt x="647039" y="5157408"/>
                  <a:pt x="633954" y="5130991"/>
                  <a:pt x="627505" y="5095025"/>
                </a:cubicBezTo>
                <a:lnTo>
                  <a:pt x="520349" y="5105442"/>
                </a:lnTo>
                <a:cubicBezTo>
                  <a:pt x="527542" y="5166462"/>
                  <a:pt x="549618" y="5212909"/>
                  <a:pt x="586577" y="5244783"/>
                </a:cubicBezTo>
                <a:cubicBezTo>
                  <a:pt x="623536" y="5276657"/>
                  <a:pt x="676494" y="5292594"/>
                  <a:pt x="745451" y="5292594"/>
                </a:cubicBezTo>
                <a:cubicBezTo>
                  <a:pt x="792828" y="5292594"/>
                  <a:pt x="832392" y="5285959"/>
                  <a:pt x="864142" y="5272688"/>
                </a:cubicBezTo>
                <a:cubicBezTo>
                  <a:pt x="895892" y="5259418"/>
                  <a:pt x="920448" y="5239140"/>
                  <a:pt x="937812" y="5211855"/>
                </a:cubicBezTo>
                <a:cubicBezTo>
                  <a:pt x="955175" y="5184570"/>
                  <a:pt x="963856" y="5155300"/>
                  <a:pt x="963856" y="5124046"/>
                </a:cubicBezTo>
                <a:cubicBezTo>
                  <a:pt x="963856" y="5089568"/>
                  <a:pt x="956601" y="5060608"/>
                  <a:pt x="942090" y="5037168"/>
                </a:cubicBezTo>
                <a:cubicBezTo>
                  <a:pt x="927580" y="5013727"/>
                  <a:pt x="907488" y="4995248"/>
                  <a:pt x="881815" y="4981729"/>
                </a:cubicBezTo>
                <a:cubicBezTo>
                  <a:pt x="856142" y="4968211"/>
                  <a:pt x="816517" y="4955126"/>
                  <a:pt x="762939" y="4942476"/>
                </a:cubicBezTo>
                <a:cubicBezTo>
                  <a:pt x="709360" y="4929825"/>
                  <a:pt x="675626" y="4917671"/>
                  <a:pt x="661735" y="4906013"/>
                </a:cubicBezTo>
                <a:cubicBezTo>
                  <a:pt x="650821" y="4896835"/>
                  <a:pt x="645364" y="4885797"/>
                  <a:pt x="645364" y="4872899"/>
                </a:cubicBezTo>
                <a:cubicBezTo>
                  <a:pt x="645364" y="4858760"/>
                  <a:pt x="651193" y="4847474"/>
                  <a:pt x="662852" y="4839040"/>
                </a:cubicBezTo>
                <a:cubicBezTo>
                  <a:pt x="680959" y="4825894"/>
                  <a:pt x="706012" y="4819320"/>
                  <a:pt x="738010" y="4819320"/>
                </a:cubicBezTo>
                <a:cubicBezTo>
                  <a:pt x="769016" y="4819320"/>
                  <a:pt x="792270" y="4825460"/>
                  <a:pt x="807773" y="4837738"/>
                </a:cubicBezTo>
                <a:cubicBezTo>
                  <a:pt x="823276" y="4850016"/>
                  <a:pt x="833384" y="4870170"/>
                  <a:pt x="838097" y="4898199"/>
                </a:cubicBezTo>
                <a:lnTo>
                  <a:pt x="948230" y="4893362"/>
                </a:lnTo>
                <a:cubicBezTo>
                  <a:pt x="946493" y="4843257"/>
                  <a:pt x="928324" y="4803198"/>
                  <a:pt x="893721" y="4773184"/>
                </a:cubicBezTo>
                <a:cubicBezTo>
                  <a:pt x="859119" y="4743170"/>
                  <a:pt x="807587" y="4728163"/>
                  <a:pt x="739126" y="4728163"/>
                </a:cubicBezTo>
                <a:close/>
                <a:moveTo>
                  <a:pt x="6248594" y="3855063"/>
                </a:moveTo>
                <a:lnTo>
                  <a:pt x="6323752" y="4057469"/>
                </a:lnTo>
                <a:lnTo>
                  <a:pt x="6174924" y="4057469"/>
                </a:lnTo>
                <a:close/>
                <a:moveTo>
                  <a:pt x="790844" y="3812647"/>
                </a:moveTo>
                <a:cubicBezTo>
                  <a:pt x="836236" y="3812647"/>
                  <a:pt x="872637" y="3828026"/>
                  <a:pt x="900046" y="3858784"/>
                </a:cubicBezTo>
                <a:cubicBezTo>
                  <a:pt x="927456" y="3889542"/>
                  <a:pt x="941160" y="3936174"/>
                  <a:pt x="941160" y="3998682"/>
                </a:cubicBezTo>
                <a:cubicBezTo>
                  <a:pt x="941160" y="4061934"/>
                  <a:pt x="927084" y="4109373"/>
                  <a:pt x="898930" y="4140999"/>
                </a:cubicBezTo>
                <a:cubicBezTo>
                  <a:pt x="870777" y="4172625"/>
                  <a:pt x="834748" y="4188438"/>
                  <a:pt x="790844" y="4188438"/>
                </a:cubicBezTo>
                <a:cubicBezTo>
                  <a:pt x="746940" y="4188438"/>
                  <a:pt x="710725" y="4172501"/>
                  <a:pt x="682199" y="4140627"/>
                </a:cubicBezTo>
                <a:cubicBezTo>
                  <a:pt x="653674" y="4108753"/>
                  <a:pt x="639411" y="4061934"/>
                  <a:pt x="639411" y="4000171"/>
                </a:cubicBezTo>
                <a:cubicBezTo>
                  <a:pt x="639411" y="3937415"/>
                  <a:pt x="653302" y="3890472"/>
                  <a:pt x="681083" y="3859342"/>
                </a:cubicBezTo>
                <a:cubicBezTo>
                  <a:pt x="708864" y="3828212"/>
                  <a:pt x="745451" y="3812647"/>
                  <a:pt x="790844" y="3812647"/>
                </a:cubicBezTo>
                <a:close/>
                <a:moveTo>
                  <a:pt x="6561505" y="3732280"/>
                </a:moveTo>
                <a:lnTo>
                  <a:pt x="6561505" y="4273270"/>
                </a:lnTo>
                <a:lnTo>
                  <a:pt x="6945482" y="4273270"/>
                </a:lnTo>
                <a:lnTo>
                  <a:pt x="6945482" y="4181369"/>
                </a:lnTo>
                <a:lnTo>
                  <a:pt x="6671638" y="4181369"/>
                </a:lnTo>
                <a:lnTo>
                  <a:pt x="6671638" y="3732280"/>
                </a:lnTo>
                <a:close/>
                <a:moveTo>
                  <a:pt x="6191667" y="3727815"/>
                </a:moveTo>
                <a:lnTo>
                  <a:pt x="5979215" y="4273270"/>
                </a:lnTo>
                <a:lnTo>
                  <a:pt x="6096045" y="4273270"/>
                </a:lnTo>
                <a:lnTo>
                  <a:pt x="6141066" y="4149371"/>
                </a:lnTo>
                <a:lnTo>
                  <a:pt x="6359099" y="4149371"/>
                </a:lnTo>
                <a:lnTo>
                  <a:pt x="6406724" y="4273270"/>
                </a:lnTo>
                <a:lnTo>
                  <a:pt x="6526530" y="4273270"/>
                </a:lnTo>
                <a:lnTo>
                  <a:pt x="6308125" y="3727815"/>
                </a:lnTo>
                <a:close/>
                <a:moveTo>
                  <a:pt x="5269305" y="3727815"/>
                </a:moveTo>
                <a:lnTo>
                  <a:pt x="5269305" y="4273270"/>
                </a:lnTo>
                <a:lnTo>
                  <a:pt x="5379438" y="4273270"/>
                </a:lnTo>
                <a:lnTo>
                  <a:pt x="5379438" y="3727815"/>
                </a:lnTo>
                <a:close/>
                <a:moveTo>
                  <a:pt x="4214635" y="3727815"/>
                </a:moveTo>
                <a:lnTo>
                  <a:pt x="4214635" y="4018774"/>
                </a:lnTo>
                <a:cubicBezTo>
                  <a:pt x="4214635" y="4079794"/>
                  <a:pt x="4218231" y="4125930"/>
                  <a:pt x="4225425" y="4157184"/>
                </a:cubicBezTo>
                <a:cubicBezTo>
                  <a:pt x="4230386" y="4178268"/>
                  <a:pt x="4240680" y="4198422"/>
                  <a:pt x="4256306" y="4217645"/>
                </a:cubicBezTo>
                <a:cubicBezTo>
                  <a:pt x="4271933" y="4236869"/>
                  <a:pt x="4293204" y="4252496"/>
                  <a:pt x="4320116" y="4264526"/>
                </a:cubicBezTo>
                <a:cubicBezTo>
                  <a:pt x="4347029" y="4276557"/>
                  <a:pt x="4386531" y="4282572"/>
                  <a:pt x="4438621" y="4282572"/>
                </a:cubicBezTo>
                <a:cubicBezTo>
                  <a:pt x="4481781" y="4282572"/>
                  <a:pt x="4516756" y="4277053"/>
                  <a:pt x="4543545" y="4266015"/>
                </a:cubicBezTo>
                <a:cubicBezTo>
                  <a:pt x="4570334" y="4254977"/>
                  <a:pt x="4591728" y="4240156"/>
                  <a:pt x="4607727" y="4221552"/>
                </a:cubicBezTo>
                <a:cubicBezTo>
                  <a:pt x="4623726" y="4202949"/>
                  <a:pt x="4634702" y="4180129"/>
                  <a:pt x="4640655" y="4153092"/>
                </a:cubicBezTo>
                <a:cubicBezTo>
                  <a:pt x="4646608" y="4126054"/>
                  <a:pt x="4649585" y="4079794"/>
                  <a:pt x="4649585" y="4014309"/>
                </a:cubicBezTo>
                <a:lnTo>
                  <a:pt x="4649585" y="3727815"/>
                </a:lnTo>
                <a:lnTo>
                  <a:pt x="4539452" y="3727815"/>
                </a:lnTo>
                <a:lnTo>
                  <a:pt x="4539452" y="4029564"/>
                </a:lnTo>
                <a:cubicBezTo>
                  <a:pt x="4539452" y="4072724"/>
                  <a:pt x="4537840" y="4103606"/>
                  <a:pt x="4534615" y="4122209"/>
                </a:cubicBezTo>
                <a:cubicBezTo>
                  <a:pt x="4531390" y="4140813"/>
                  <a:pt x="4521841" y="4156502"/>
                  <a:pt x="4505966" y="4169277"/>
                </a:cubicBezTo>
                <a:cubicBezTo>
                  <a:pt x="4490090" y="4182051"/>
                  <a:pt x="4466526" y="4188438"/>
                  <a:pt x="4435272" y="4188438"/>
                </a:cubicBezTo>
                <a:cubicBezTo>
                  <a:pt x="4404514" y="4188438"/>
                  <a:pt x="4380268" y="4181679"/>
                  <a:pt x="4362532" y="4168160"/>
                </a:cubicBezTo>
                <a:cubicBezTo>
                  <a:pt x="4344797" y="4154642"/>
                  <a:pt x="4333573" y="4136720"/>
                  <a:pt x="4328860" y="4114396"/>
                </a:cubicBezTo>
                <a:cubicBezTo>
                  <a:pt x="4326132" y="4100506"/>
                  <a:pt x="4324767" y="4070120"/>
                  <a:pt x="4324767" y="4023239"/>
                </a:cubicBezTo>
                <a:lnTo>
                  <a:pt x="4324767" y="3727815"/>
                </a:lnTo>
                <a:close/>
                <a:moveTo>
                  <a:pt x="3575716" y="3727815"/>
                </a:moveTo>
                <a:lnTo>
                  <a:pt x="3575716" y="4273270"/>
                </a:lnTo>
                <a:lnTo>
                  <a:pt x="3678035" y="4273270"/>
                </a:lnTo>
                <a:lnTo>
                  <a:pt x="3678035" y="3843901"/>
                </a:lnTo>
                <a:lnTo>
                  <a:pt x="3785936" y="4273270"/>
                </a:lnTo>
                <a:lnTo>
                  <a:pt x="3891976" y="4273270"/>
                </a:lnTo>
                <a:lnTo>
                  <a:pt x="4000248" y="3843901"/>
                </a:lnTo>
                <a:lnTo>
                  <a:pt x="4000248" y="4273270"/>
                </a:lnTo>
                <a:lnTo>
                  <a:pt x="4102568" y="4273270"/>
                </a:lnTo>
                <a:lnTo>
                  <a:pt x="4102568" y="3727815"/>
                </a:lnTo>
                <a:lnTo>
                  <a:pt x="3937368" y="3727815"/>
                </a:lnTo>
                <a:lnTo>
                  <a:pt x="3839514" y="4099885"/>
                </a:lnTo>
                <a:lnTo>
                  <a:pt x="3740543" y="3727815"/>
                </a:lnTo>
                <a:close/>
                <a:moveTo>
                  <a:pt x="2843779" y="3727815"/>
                </a:moveTo>
                <a:lnTo>
                  <a:pt x="2843779" y="4273270"/>
                </a:lnTo>
                <a:lnTo>
                  <a:pt x="3258638" y="4273270"/>
                </a:lnTo>
                <a:lnTo>
                  <a:pt x="3258638" y="4181369"/>
                </a:lnTo>
                <a:lnTo>
                  <a:pt x="2953912" y="4181369"/>
                </a:lnTo>
                <a:lnTo>
                  <a:pt x="2953912" y="4032913"/>
                </a:lnTo>
                <a:lnTo>
                  <a:pt x="3227755" y="4032913"/>
                </a:lnTo>
                <a:lnTo>
                  <a:pt x="3227755" y="3941011"/>
                </a:lnTo>
                <a:lnTo>
                  <a:pt x="2953912" y="3941011"/>
                </a:lnTo>
                <a:lnTo>
                  <a:pt x="2953912" y="3820089"/>
                </a:lnTo>
                <a:lnTo>
                  <a:pt x="3248220" y="3820089"/>
                </a:lnTo>
                <a:lnTo>
                  <a:pt x="3248220" y="3727815"/>
                </a:lnTo>
                <a:close/>
                <a:moveTo>
                  <a:pt x="2291701" y="3727815"/>
                </a:moveTo>
                <a:lnTo>
                  <a:pt x="2291701" y="4273270"/>
                </a:lnTo>
                <a:lnTo>
                  <a:pt x="2401834" y="4273270"/>
                </a:lnTo>
                <a:lnTo>
                  <a:pt x="2401834" y="4034773"/>
                </a:lnTo>
                <a:lnTo>
                  <a:pt x="2617635" y="4034773"/>
                </a:lnTo>
                <a:lnTo>
                  <a:pt x="2617635" y="4273270"/>
                </a:lnTo>
                <a:lnTo>
                  <a:pt x="2727768" y="4273270"/>
                </a:lnTo>
                <a:lnTo>
                  <a:pt x="2727768" y="3727815"/>
                </a:lnTo>
                <a:lnTo>
                  <a:pt x="2617635" y="3727815"/>
                </a:lnTo>
                <a:lnTo>
                  <a:pt x="2617635" y="3942500"/>
                </a:lnTo>
                <a:lnTo>
                  <a:pt x="2401834" y="3942500"/>
                </a:lnTo>
                <a:lnTo>
                  <a:pt x="2401834" y="3727815"/>
                </a:lnTo>
                <a:close/>
                <a:moveTo>
                  <a:pt x="1785537" y="3727815"/>
                </a:moveTo>
                <a:lnTo>
                  <a:pt x="1785537" y="3820089"/>
                </a:lnTo>
                <a:lnTo>
                  <a:pt x="1947387" y="3820089"/>
                </a:lnTo>
                <a:lnTo>
                  <a:pt x="1947387" y="4273270"/>
                </a:lnTo>
                <a:lnTo>
                  <a:pt x="2057520" y="4273270"/>
                </a:lnTo>
                <a:lnTo>
                  <a:pt x="2057520" y="3820089"/>
                </a:lnTo>
                <a:lnTo>
                  <a:pt x="2218999" y="3820089"/>
                </a:lnTo>
                <a:lnTo>
                  <a:pt x="2218999" y="3727815"/>
                </a:lnTo>
                <a:close/>
                <a:moveTo>
                  <a:pt x="1139548" y="3727815"/>
                </a:moveTo>
                <a:lnTo>
                  <a:pt x="1139548" y="4273270"/>
                </a:lnTo>
                <a:lnTo>
                  <a:pt x="1249681" y="4273270"/>
                </a:lnTo>
                <a:lnTo>
                  <a:pt x="1249681" y="4041470"/>
                </a:lnTo>
                <a:lnTo>
                  <a:pt x="1477388" y="4041470"/>
                </a:lnTo>
                <a:lnTo>
                  <a:pt x="1477388" y="3949197"/>
                </a:lnTo>
                <a:lnTo>
                  <a:pt x="1249681" y="3949197"/>
                </a:lnTo>
                <a:lnTo>
                  <a:pt x="1249681" y="3820089"/>
                </a:lnTo>
                <a:lnTo>
                  <a:pt x="1513479" y="3820089"/>
                </a:lnTo>
                <a:lnTo>
                  <a:pt x="1513479" y="3727815"/>
                </a:lnTo>
                <a:close/>
                <a:moveTo>
                  <a:pt x="5718096" y="3718514"/>
                </a:moveTo>
                <a:cubicBezTo>
                  <a:pt x="5641698" y="3718514"/>
                  <a:pt x="5580058" y="3743628"/>
                  <a:pt x="5533177" y="3793858"/>
                </a:cubicBezTo>
                <a:cubicBezTo>
                  <a:pt x="5486296" y="3844087"/>
                  <a:pt x="5462856" y="3914594"/>
                  <a:pt x="5462856" y="4005379"/>
                </a:cubicBezTo>
                <a:cubicBezTo>
                  <a:pt x="5462856" y="4091204"/>
                  <a:pt x="5486172" y="4158858"/>
                  <a:pt x="5532805" y="4208344"/>
                </a:cubicBezTo>
                <a:cubicBezTo>
                  <a:pt x="5579438" y="4257829"/>
                  <a:pt x="5638969" y="4282572"/>
                  <a:pt x="5711399" y="4282572"/>
                </a:cubicBezTo>
                <a:cubicBezTo>
                  <a:pt x="5769938" y="4282572"/>
                  <a:pt x="5818245" y="4268123"/>
                  <a:pt x="5856320" y="4239226"/>
                </a:cubicBezTo>
                <a:cubicBezTo>
                  <a:pt x="5894396" y="4210328"/>
                  <a:pt x="5921619" y="4166114"/>
                  <a:pt x="5937990" y="4106583"/>
                </a:cubicBezTo>
                <a:lnTo>
                  <a:pt x="5831205" y="4072724"/>
                </a:lnTo>
                <a:cubicBezTo>
                  <a:pt x="5822028" y="4112660"/>
                  <a:pt x="5806897" y="4141929"/>
                  <a:pt x="5785813" y="4160533"/>
                </a:cubicBezTo>
                <a:cubicBezTo>
                  <a:pt x="5764729" y="4179136"/>
                  <a:pt x="5739552" y="4188438"/>
                  <a:pt x="5710283" y="4188438"/>
                </a:cubicBezTo>
                <a:cubicBezTo>
                  <a:pt x="5670595" y="4188438"/>
                  <a:pt x="5638349" y="4173804"/>
                  <a:pt x="5613544" y="4144534"/>
                </a:cubicBezTo>
                <a:cubicBezTo>
                  <a:pt x="5588740" y="4115264"/>
                  <a:pt x="5576337" y="4066151"/>
                  <a:pt x="5576337" y="3997194"/>
                </a:cubicBezTo>
                <a:cubicBezTo>
                  <a:pt x="5576337" y="3932206"/>
                  <a:pt x="5588925" y="3885201"/>
                  <a:pt x="5614102" y="3856180"/>
                </a:cubicBezTo>
                <a:cubicBezTo>
                  <a:pt x="5639279" y="3827158"/>
                  <a:pt x="5672083" y="3812647"/>
                  <a:pt x="5712515" y="3812647"/>
                </a:cubicBezTo>
                <a:cubicBezTo>
                  <a:pt x="5741785" y="3812647"/>
                  <a:pt x="5766651" y="3820833"/>
                  <a:pt x="5787115" y="3837204"/>
                </a:cubicBezTo>
                <a:cubicBezTo>
                  <a:pt x="5807579" y="3853575"/>
                  <a:pt x="5821036" y="3875899"/>
                  <a:pt x="5827485" y="3904177"/>
                </a:cubicBezTo>
                <a:lnTo>
                  <a:pt x="5936501" y="3878131"/>
                </a:lnTo>
                <a:cubicBezTo>
                  <a:pt x="5924099" y="3834475"/>
                  <a:pt x="5905496" y="3800989"/>
                  <a:pt x="5880691" y="3777673"/>
                </a:cubicBezTo>
                <a:cubicBezTo>
                  <a:pt x="5839019" y="3738233"/>
                  <a:pt x="5784820" y="3718514"/>
                  <a:pt x="5718096" y="3718514"/>
                </a:cubicBezTo>
                <a:close/>
                <a:moveTo>
                  <a:pt x="4958701" y="3718514"/>
                </a:moveTo>
                <a:cubicBezTo>
                  <a:pt x="4916781" y="3718514"/>
                  <a:pt x="4881000" y="3724839"/>
                  <a:pt x="4851359" y="3737489"/>
                </a:cubicBezTo>
                <a:cubicBezTo>
                  <a:pt x="4821717" y="3750140"/>
                  <a:pt x="4799020" y="3768557"/>
                  <a:pt x="4783270" y="3792742"/>
                </a:cubicBezTo>
                <a:cubicBezTo>
                  <a:pt x="4767519" y="3816926"/>
                  <a:pt x="4759643" y="3842909"/>
                  <a:pt x="4759643" y="3870690"/>
                </a:cubicBezTo>
                <a:cubicBezTo>
                  <a:pt x="4759643" y="3913850"/>
                  <a:pt x="4776386" y="3950437"/>
                  <a:pt x="4809873" y="3980451"/>
                </a:cubicBezTo>
                <a:cubicBezTo>
                  <a:pt x="4833685" y="4001783"/>
                  <a:pt x="4875109" y="4019767"/>
                  <a:pt x="4934144" y="4034401"/>
                </a:cubicBezTo>
                <a:cubicBezTo>
                  <a:pt x="4980033" y="4045811"/>
                  <a:pt x="5009426" y="4053749"/>
                  <a:pt x="5022325" y="4058214"/>
                </a:cubicBezTo>
                <a:cubicBezTo>
                  <a:pt x="5041177" y="4064911"/>
                  <a:pt x="5054385" y="4072787"/>
                  <a:pt x="5061950" y="4081840"/>
                </a:cubicBezTo>
                <a:cubicBezTo>
                  <a:pt x="5069516" y="4090894"/>
                  <a:pt x="5073299" y="4101870"/>
                  <a:pt x="5073299" y="4114768"/>
                </a:cubicBezTo>
                <a:cubicBezTo>
                  <a:pt x="5073299" y="4134860"/>
                  <a:pt x="5064307" y="4152410"/>
                  <a:pt x="5046323" y="4167416"/>
                </a:cubicBezTo>
                <a:cubicBezTo>
                  <a:pt x="5028340" y="4182423"/>
                  <a:pt x="5001613" y="4189926"/>
                  <a:pt x="4966142" y="4189926"/>
                </a:cubicBezTo>
                <a:cubicBezTo>
                  <a:pt x="4932656" y="4189926"/>
                  <a:pt x="4906053" y="4181493"/>
                  <a:pt x="4886333" y="4164626"/>
                </a:cubicBezTo>
                <a:cubicBezTo>
                  <a:pt x="4866613" y="4147758"/>
                  <a:pt x="4853529" y="4121342"/>
                  <a:pt x="4847080" y="4085375"/>
                </a:cubicBezTo>
                <a:lnTo>
                  <a:pt x="4739924" y="4095793"/>
                </a:lnTo>
                <a:cubicBezTo>
                  <a:pt x="4747117" y="4156812"/>
                  <a:pt x="4769193" y="4203259"/>
                  <a:pt x="4806152" y="4235133"/>
                </a:cubicBezTo>
                <a:cubicBezTo>
                  <a:pt x="4843111" y="4267007"/>
                  <a:pt x="4896069" y="4282944"/>
                  <a:pt x="4965026" y="4282944"/>
                </a:cubicBezTo>
                <a:cubicBezTo>
                  <a:pt x="5012403" y="4282944"/>
                  <a:pt x="5051967" y="4276309"/>
                  <a:pt x="5083716" y="4263038"/>
                </a:cubicBezTo>
                <a:cubicBezTo>
                  <a:pt x="5115467" y="4249768"/>
                  <a:pt x="5140023" y="4229490"/>
                  <a:pt x="5157386" y="4202205"/>
                </a:cubicBezTo>
                <a:cubicBezTo>
                  <a:pt x="5174750" y="4174920"/>
                  <a:pt x="5183431" y="4145650"/>
                  <a:pt x="5183431" y="4114396"/>
                </a:cubicBezTo>
                <a:cubicBezTo>
                  <a:pt x="5183431" y="4079918"/>
                  <a:pt x="5176176" y="4050958"/>
                  <a:pt x="5161665" y="4027518"/>
                </a:cubicBezTo>
                <a:cubicBezTo>
                  <a:pt x="5147154" y="4004077"/>
                  <a:pt x="5127063" y="3985598"/>
                  <a:pt x="5101390" y="3972079"/>
                </a:cubicBezTo>
                <a:cubicBezTo>
                  <a:pt x="5075717" y="3958561"/>
                  <a:pt x="5036091" y="3945476"/>
                  <a:pt x="4982513" y="3932826"/>
                </a:cubicBezTo>
                <a:cubicBezTo>
                  <a:pt x="4928935" y="3920175"/>
                  <a:pt x="4895201" y="3908021"/>
                  <a:pt x="4881310" y="3896363"/>
                </a:cubicBezTo>
                <a:cubicBezTo>
                  <a:pt x="4870396" y="3887185"/>
                  <a:pt x="4864939" y="3876147"/>
                  <a:pt x="4864939" y="3863249"/>
                </a:cubicBezTo>
                <a:cubicBezTo>
                  <a:pt x="4864939" y="3849110"/>
                  <a:pt x="4870768" y="3837824"/>
                  <a:pt x="4882426" y="3829391"/>
                </a:cubicBezTo>
                <a:cubicBezTo>
                  <a:pt x="4900534" y="3816244"/>
                  <a:pt x="4925587" y="3809671"/>
                  <a:pt x="4957585" y="3809671"/>
                </a:cubicBezTo>
                <a:cubicBezTo>
                  <a:pt x="4988591" y="3809671"/>
                  <a:pt x="5011845" y="3815810"/>
                  <a:pt x="5027348" y="3828088"/>
                </a:cubicBezTo>
                <a:cubicBezTo>
                  <a:pt x="5042851" y="3840367"/>
                  <a:pt x="5052958" y="3860520"/>
                  <a:pt x="5057672" y="3888549"/>
                </a:cubicBezTo>
                <a:lnTo>
                  <a:pt x="5167804" y="3883713"/>
                </a:lnTo>
                <a:cubicBezTo>
                  <a:pt x="5166068" y="3833607"/>
                  <a:pt x="5147899" y="3793547"/>
                  <a:pt x="5113296" y="3763534"/>
                </a:cubicBezTo>
                <a:cubicBezTo>
                  <a:pt x="5078694" y="3733520"/>
                  <a:pt x="5027162" y="3718514"/>
                  <a:pt x="4958701" y="3718514"/>
                </a:cubicBezTo>
                <a:close/>
                <a:moveTo>
                  <a:pt x="789728" y="3718514"/>
                </a:moveTo>
                <a:cubicBezTo>
                  <a:pt x="745327" y="3718514"/>
                  <a:pt x="706136" y="3725707"/>
                  <a:pt x="672153" y="3740093"/>
                </a:cubicBezTo>
                <a:cubicBezTo>
                  <a:pt x="646605" y="3750760"/>
                  <a:pt x="623102" y="3767131"/>
                  <a:pt x="601646" y="3789207"/>
                </a:cubicBezTo>
                <a:cubicBezTo>
                  <a:pt x="580190" y="3811283"/>
                  <a:pt x="563261" y="3836212"/>
                  <a:pt x="550858" y="3863993"/>
                </a:cubicBezTo>
                <a:cubicBezTo>
                  <a:pt x="534239" y="3901696"/>
                  <a:pt x="525930" y="3948329"/>
                  <a:pt x="525930" y="4003891"/>
                </a:cubicBezTo>
                <a:cubicBezTo>
                  <a:pt x="525930" y="4090708"/>
                  <a:pt x="549866" y="4158858"/>
                  <a:pt x="597739" y="4208344"/>
                </a:cubicBezTo>
                <a:cubicBezTo>
                  <a:pt x="645612" y="4257829"/>
                  <a:pt x="710105" y="4282572"/>
                  <a:pt x="791216" y="4282572"/>
                </a:cubicBezTo>
                <a:cubicBezTo>
                  <a:pt x="871335" y="4282572"/>
                  <a:pt x="935331" y="4257706"/>
                  <a:pt x="983204" y="4207972"/>
                </a:cubicBezTo>
                <a:cubicBezTo>
                  <a:pt x="1031077" y="4158238"/>
                  <a:pt x="1055014" y="4089343"/>
                  <a:pt x="1055014" y="4001287"/>
                </a:cubicBezTo>
                <a:cubicBezTo>
                  <a:pt x="1055014" y="3912486"/>
                  <a:pt x="1030891" y="3843157"/>
                  <a:pt x="982646" y="3793300"/>
                </a:cubicBezTo>
                <a:cubicBezTo>
                  <a:pt x="934401" y="3743442"/>
                  <a:pt x="870095" y="3718514"/>
                  <a:pt x="789728" y="3718514"/>
                </a:cubicBezTo>
                <a:close/>
                <a:moveTo>
                  <a:pt x="5391344" y="2854938"/>
                </a:moveTo>
                <a:lnTo>
                  <a:pt x="5466502" y="3057345"/>
                </a:lnTo>
                <a:lnTo>
                  <a:pt x="5317674" y="3057345"/>
                </a:lnTo>
                <a:close/>
                <a:moveTo>
                  <a:pt x="2610045" y="2854938"/>
                </a:moveTo>
                <a:lnTo>
                  <a:pt x="2685203" y="3057345"/>
                </a:lnTo>
                <a:lnTo>
                  <a:pt x="2536375" y="3057345"/>
                </a:lnTo>
                <a:close/>
                <a:moveTo>
                  <a:pt x="762195" y="2854938"/>
                </a:moveTo>
                <a:lnTo>
                  <a:pt x="837353" y="3057345"/>
                </a:lnTo>
                <a:lnTo>
                  <a:pt x="688525" y="3057345"/>
                </a:lnTo>
                <a:close/>
                <a:moveTo>
                  <a:pt x="3534937" y="2819964"/>
                </a:moveTo>
                <a:lnTo>
                  <a:pt x="3588143" y="2819964"/>
                </a:lnTo>
                <a:cubicBezTo>
                  <a:pt x="3627830" y="2819964"/>
                  <a:pt x="3654247" y="2821204"/>
                  <a:pt x="3667394" y="2823685"/>
                </a:cubicBezTo>
                <a:cubicBezTo>
                  <a:pt x="3685253" y="2826909"/>
                  <a:pt x="3700012" y="2834970"/>
                  <a:pt x="3711671" y="2847869"/>
                </a:cubicBezTo>
                <a:cubicBezTo>
                  <a:pt x="3723329" y="2860767"/>
                  <a:pt x="3729158" y="2877138"/>
                  <a:pt x="3729158" y="2896982"/>
                </a:cubicBezTo>
                <a:cubicBezTo>
                  <a:pt x="3729158" y="2913105"/>
                  <a:pt x="3725003" y="2927244"/>
                  <a:pt x="3716694" y="2939398"/>
                </a:cubicBezTo>
                <a:cubicBezTo>
                  <a:pt x="3708384" y="2951553"/>
                  <a:pt x="3696911" y="2960482"/>
                  <a:pt x="3682277" y="2966187"/>
                </a:cubicBezTo>
                <a:cubicBezTo>
                  <a:pt x="3667642" y="2971892"/>
                  <a:pt x="3638621" y="2974745"/>
                  <a:pt x="3595213" y="2974745"/>
                </a:cubicBezTo>
                <a:lnTo>
                  <a:pt x="3534937" y="2974745"/>
                </a:lnTo>
                <a:close/>
                <a:moveTo>
                  <a:pt x="3030112" y="2819964"/>
                </a:moveTo>
                <a:lnTo>
                  <a:pt x="3083318" y="2819964"/>
                </a:lnTo>
                <a:cubicBezTo>
                  <a:pt x="3123006" y="2819964"/>
                  <a:pt x="3149423" y="2821204"/>
                  <a:pt x="3162569" y="2823685"/>
                </a:cubicBezTo>
                <a:cubicBezTo>
                  <a:pt x="3180428" y="2826909"/>
                  <a:pt x="3195187" y="2834970"/>
                  <a:pt x="3206846" y="2847869"/>
                </a:cubicBezTo>
                <a:cubicBezTo>
                  <a:pt x="3218503" y="2860767"/>
                  <a:pt x="3224332" y="2877138"/>
                  <a:pt x="3224332" y="2896982"/>
                </a:cubicBezTo>
                <a:cubicBezTo>
                  <a:pt x="3224332" y="2913105"/>
                  <a:pt x="3220178" y="2927244"/>
                  <a:pt x="3211868" y="2939398"/>
                </a:cubicBezTo>
                <a:cubicBezTo>
                  <a:pt x="3203559" y="2951553"/>
                  <a:pt x="3192087" y="2960482"/>
                  <a:pt x="3177452" y="2966187"/>
                </a:cubicBezTo>
                <a:cubicBezTo>
                  <a:pt x="3162817" y="2971892"/>
                  <a:pt x="3133795" y="2974745"/>
                  <a:pt x="3090388" y="2974745"/>
                </a:cubicBezTo>
                <a:lnTo>
                  <a:pt x="3030112" y="2974745"/>
                </a:lnTo>
                <a:close/>
                <a:moveTo>
                  <a:pt x="1734340" y="2819964"/>
                </a:moveTo>
                <a:lnTo>
                  <a:pt x="1783825" y="2819964"/>
                </a:lnTo>
                <a:cubicBezTo>
                  <a:pt x="1828722" y="2819964"/>
                  <a:pt x="1858860" y="2821700"/>
                  <a:pt x="1874239" y="2825173"/>
                </a:cubicBezTo>
                <a:cubicBezTo>
                  <a:pt x="1894826" y="2829638"/>
                  <a:pt x="1911818" y="2838195"/>
                  <a:pt x="1925212" y="2850845"/>
                </a:cubicBezTo>
                <a:cubicBezTo>
                  <a:pt x="1938607" y="2863496"/>
                  <a:pt x="1949025" y="2881107"/>
                  <a:pt x="1956466" y="2903679"/>
                </a:cubicBezTo>
                <a:cubicBezTo>
                  <a:pt x="1963907" y="2926252"/>
                  <a:pt x="1967628" y="2958622"/>
                  <a:pt x="1967628" y="3000790"/>
                </a:cubicBezTo>
                <a:cubicBezTo>
                  <a:pt x="1967628" y="3042958"/>
                  <a:pt x="1963907" y="3076258"/>
                  <a:pt x="1956466" y="3100691"/>
                </a:cubicBezTo>
                <a:cubicBezTo>
                  <a:pt x="1949025" y="3125123"/>
                  <a:pt x="1939413" y="3142673"/>
                  <a:pt x="1927631" y="3153339"/>
                </a:cubicBezTo>
                <a:cubicBezTo>
                  <a:pt x="1915848" y="3164005"/>
                  <a:pt x="1901028" y="3171570"/>
                  <a:pt x="1883168" y="3176035"/>
                </a:cubicBezTo>
                <a:cubicBezTo>
                  <a:pt x="1869525" y="3179507"/>
                  <a:pt x="1847326" y="3181244"/>
                  <a:pt x="1816568" y="3181244"/>
                </a:cubicBezTo>
                <a:lnTo>
                  <a:pt x="1734340" y="3181244"/>
                </a:lnTo>
                <a:close/>
                <a:moveTo>
                  <a:pt x="6601093" y="2812522"/>
                </a:moveTo>
                <a:cubicBezTo>
                  <a:pt x="6646486" y="2812522"/>
                  <a:pt x="6682887" y="2827901"/>
                  <a:pt x="6710296" y="2858659"/>
                </a:cubicBezTo>
                <a:cubicBezTo>
                  <a:pt x="6737705" y="2889417"/>
                  <a:pt x="6751410" y="2936050"/>
                  <a:pt x="6751410" y="2998557"/>
                </a:cubicBezTo>
                <a:cubicBezTo>
                  <a:pt x="6751410" y="3061809"/>
                  <a:pt x="6737333" y="3109248"/>
                  <a:pt x="6709180" y="3140874"/>
                </a:cubicBezTo>
                <a:cubicBezTo>
                  <a:pt x="6681027" y="3172500"/>
                  <a:pt x="6644998" y="3188313"/>
                  <a:pt x="6601093" y="3188313"/>
                </a:cubicBezTo>
                <a:cubicBezTo>
                  <a:pt x="6557189" y="3188313"/>
                  <a:pt x="6520974" y="3172376"/>
                  <a:pt x="6492449" y="3140502"/>
                </a:cubicBezTo>
                <a:cubicBezTo>
                  <a:pt x="6463923" y="3108628"/>
                  <a:pt x="6449661" y="3061809"/>
                  <a:pt x="6449661" y="3000046"/>
                </a:cubicBezTo>
                <a:cubicBezTo>
                  <a:pt x="6449661" y="2937290"/>
                  <a:pt x="6463551" y="2890347"/>
                  <a:pt x="6491333" y="2859217"/>
                </a:cubicBezTo>
                <a:cubicBezTo>
                  <a:pt x="6519114" y="2828087"/>
                  <a:pt x="6555701" y="2812522"/>
                  <a:pt x="6601093" y="2812522"/>
                </a:cubicBezTo>
                <a:close/>
                <a:moveTo>
                  <a:pt x="3932606" y="2732155"/>
                </a:moveTo>
                <a:lnTo>
                  <a:pt x="3932606" y="3273145"/>
                </a:lnTo>
                <a:lnTo>
                  <a:pt x="4316582" y="3273145"/>
                </a:lnTo>
                <a:lnTo>
                  <a:pt x="4316582" y="3181244"/>
                </a:lnTo>
                <a:lnTo>
                  <a:pt x="4042739" y="3181244"/>
                </a:lnTo>
                <a:lnTo>
                  <a:pt x="4042739" y="2732155"/>
                </a:lnTo>
                <a:close/>
                <a:moveTo>
                  <a:pt x="6950170" y="2727690"/>
                </a:moveTo>
                <a:lnTo>
                  <a:pt x="6950170" y="3273145"/>
                </a:lnTo>
                <a:lnTo>
                  <a:pt x="7052489" y="3273145"/>
                </a:lnTo>
                <a:lnTo>
                  <a:pt x="7052489" y="2917446"/>
                </a:lnTo>
                <a:lnTo>
                  <a:pt x="7272383" y="3273145"/>
                </a:lnTo>
                <a:lnTo>
                  <a:pt x="7382887" y="3273145"/>
                </a:lnTo>
                <a:lnTo>
                  <a:pt x="7382887" y="2727690"/>
                </a:lnTo>
                <a:lnTo>
                  <a:pt x="7280568" y="2727690"/>
                </a:lnTo>
                <a:lnTo>
                  <a:pt x="7280568" y="3091947"/>
                </a:lnTo>
                <a:lnTo>
                  <a:pt x="7057326" y="2727690"/>
                </a:lnTo>
                <a:close/>
                <a:moveTo>
                  <a:pt x="6136080" y="2727690"/>
                </a:moveTo>
                <a:lnTo>
                  <a:pt x="6136080" y="3273145"/>
                </a:lnTo>
                <a:lnTo>
                  <a:pt x="6246213" y="3273145"/>
                </a:lnTo>
                <a:lnTo>
                  <a:pt x="6246213" y="2727690"/>
                </a:lnTo>
                <a:close/>
                <a:moveTo>
                  <a:pt x="5633636" y="2727690"/>
                </a:moveTo>
                <a:lnTo>
                  <a:pt x="5633636" y="2819964"/>
                </a:lnTo>
                <a:lnTo>
                  <a:pt x="5795487" y="2819964"/>
                </a:lnTo>
                <a:lnTo>
                  <a:pt x="5795487" y="3273145"/>
                </a:lnTo>
                <a:lnTo>
                  <a:pt x="5905620" y="3273145"/>
                </a:lnTo>
                <a:lnTo>
                  <a:pt x="5905620" y="2819964"/>
                </a:lnTo>
                <a:lnTo>
                  <a:pt x="6067098" y="2819964"/>
                </a:lnTo>
                <a:lnTo>
                  <a:pt x="6067098" y="2727690"/>
                </a:lnTo>
                <a:close/>
                <a:moveTo>
                  <a:pt x="5334417" y="2727690"/>
                </a:moveTo>
                <a:lnTo>
                  <a:pt x="5121965" y="3273145"/>
                </a:lnTo>
                <a:lnTo>
                  <a:pt x="5238795" y="3273145"/>
                </a:lnTo>
                <a:lnTo>
                  <a:pt x="5283816" y="3149246"/>
                </a:lnTo>
                <a:lnTo>
                  <a:pt x="5501849" y="3149246"/>
                </a:lnTo>
                <a:lnTo>
                  <a:pt x="5549474" y="3273145"/>
                </a:lnTo>
                <a:lnTo>
                  <a:pt x="5669280" y="3273145"/>
                </a:lnTo>
                <a:lnTo>
                  <a:pt x="5450875" y="2727690"/>
                </a:lnTo>
                <a:close/>
                <a:moveTo>
                  <a:pt x="4402530" y="2727690"/>
                </a:moveTo>
                <a:lnTo>
                  <a:pt x="4402530" y="3273145"/>
                </a:lnTo>
                <a:lnTo>
                  <a:pt x="4512663" y="3273145"/>
                </a:lnTo>
                <a:lnTo>
                  <a:pt x="4512663" y="2727690"/>
                </a:lnTo>
                <a:close/>
                <a:moveTo>
                  <a:pt x="3424804" y="2727690"/>
                </a:moveTo>
                <a:lnTo>
                  <a:pt x="3424804" y="3273145"/>
                </a:lnTo>
                <a:lnTo>
                  <a:pt x="3534937" y="3273145"/>
                </a:lnTo>
                <a:lnTo>
                  <a:pt x="3534937" y="3067391"/>
                </a:lnTo>
                <a:lnTo>
                  <a:pt x="3606747" y="3067391"/>
                </a:lnTo>
                <a:cubicBezTo>
                  <a:pt x="3656604" y="3067391"/>
                  <a:pt x="3694679" y="3064786"/>
                  <a:pt x="3720972" y="3059577"/>
                </a:cubicBezTo>
                <a:cubicBezTo>
                  <a:pt x="3740320" y="3055360"/>
                  <a:pt x="3759358" y="3046741"/>
                  <a:pt x="3778085" y="3033718"/>
                </a:cubicBezTo>
                <a:cubicBezTo>
                  <a:pt x="3796812" y="3020696"/>
                  <a:pt x="3812253" y="3002774"/>
                  <a:pt x="3824408" y="2979954"/>
                </a:cubicBezTo>
                <a:cubicBezTo>
                  <a:pt x="3836562" y="2957134"/>
                  <a:pt x="3842640" y="2928980"/>
                  <a:pt x="3842640" y="2895494"/>
                </a:cubicBezTo>
                <a:cubicBezTo>
                  <a:pt x="3842640" y="2852086"/>
                  <a:pt x="3832098" y="2816677"/>
                  <a:pt x="3811013" y="2789268"/>
                </a:cubicBezTo>
                <a:cubicBezTo>
                  <a:pt x="3789929" y="2761859"/>
                  <a:pt x="3763760" y="2744061"/>
                  <a:pt x="3732507" y="2735876"/>
                </a:cubicBezTo>
                <a:cubicBezTo>
                  <a:pt x="3712166" y="2730419"/>
                  <a:pt x="3668510" y="2727690"/>
                  <a:pt x="3601538" y="2727690"/>
                </a:cubicBezTo>
                <a:close/>
                <a:moveTo>
                  <a:pt x="2919979" y="2727690"/>
                </a:moveTo>
                <a:lnTo>
                  <a:pt x="2919979" y="3273145"/>
                </a:lnTo>
                <a:lnTo>
                  <a:pt x="3030112" y="3273145"/>
                </a:lnTo>
                <a:lnTo>
                  <a:pt x="3030112" y="3067391"/>
                </a:lnTo>
                <a:lnTo>
                  <a:pt x="3101922" y="3067391"/>
                </a:lnTo>
                <a:cubicBezTo>
                  <a:pt x="3151779" y="3067391"/>
                  <a:pt x="3189854" y="3064786"/>
                  <a:pt x="3216147" y="3059577"/>
                </a:cubicBezTo>
                <a:cubicBezTo>
                  <a:pt x="3235495" y="3055360"/>
                  <a:pt x="3254533" y="3046741"/>
                  <a:pt x="3273260" y="3033718"/>
                </a:cubicBezTo>
                <a:cubicBezTo>
                  <a:pt x="3291988" y="3020696"/>
                  <a:pt x="3307428" y="3002774"/>
                  <a:pt x="3319583" y="2979954"/>
                </a:cubicBezTo>
                <a:cubicBezTo>
                  <a:pt x="3331737" y="2957134"/>
                  <a:pt x="3337814" y="2928980"/>
                  <a:pt x="3337814" y="2895494"/>
                </a:cubicBezTo>
                <a:cubicBezTo>
                  <a:pt x="3337814" y="2852086"/>
                  <a:pt x="3327272" y="2816677"/>
                  <a:pt x="3306188" y="2789268"/>
                </a:cubicBezTo>
                <a:cubicBezTo>
                  <a:pt x="3285104" y="2761859"/>
                  <a:pt x="3258935" y="2744061"/>
                  <a:pt x="3227681" y="2735876"/>
                </a:cubicBezTo>
                <a:cubicBezTo>
                  <a:pt x="3207342" y="2730419"/>
                  <a:pt x="3163685" y="2727690"/>
                  <a:pt x="3096713" y="2727690"/>
                </a:cubicBezTo>
                <a:close/>
                <a:moveTo>
                  <a:pt x="2553118" y="2727690"/>
                </a:moveTo>
                <a:lnTo>
                  <a:pt x="2340666" y="3273145"/>
                </a:lnTo>
                <a:lnTo>
                  <a:pt x="2457496" y="3273145"/>
                </a:lnTo>
                <a:lnTo>
                  <a:pt x="2502516" y="3149246"/>
                </a:lnTo>
                <a:lnTo>
                  <a:pt x="2720549" y="3149246"/>
                </a:lnTo>
                <a:lnTo>
                  <a:pt x="2768175" y="3273145"/>
                </a:lnTo>
                <a:lnTo>
                  <a:pt x="2887981" y="3273145"/>
                </a:lnTo>
                <a:lnTo>
                  <a:pt x="2669576" y="2727690"/>
                </a:lnTo>
                <a:close/>
                <a:moveTo>
                  <a:pt x="1624207" y="2727690"/>
                </a:moveTo>
                <a:lnTo>
                  <a:pt x="1624207" y="3273145"/>
                </a:lnTo>
                <a:lnTo>
                  <a:pt x="1831450" y="3273145"/>
                </a:lnTo>
                <a:cubicBezTo>
                  <a:pt x="1872130" y="3273145"/>
                  <a:pt x="1904624" y="3269301"/>
                  <a:pt x="1928933" y="3261611"/>
                </a:cubicBezTo>
                <a:cubicBezTo>
                  <a:pt x="1961427" y="3251193"/>
                  <a:pt x="1987224" y="3236682"/>
                  <a:pt x="2006323" y="3218079"/>
                </a:cubicBezTo>
                <a:cubicBezTo>
                  <a:pt x="2031624" y="3193522"/>
                  <a:pt x="2051096" y="3161400"/>
                  <a:pt x="2064738" y="3121713"/>
                </a:cubicBezTo>
                <a:cubicBezTo>
                  <a:pt x="2075901" y="3089218"/>
                  <a:pt x="2081482" y="3050523"/>
                  <a:pt x="2081482" y="3005627"/>
                </a:cubicBezTo>
                <a:cubicBezTo>
                  <a:pt x="2081482" y="2954529"/>
                  <a:pt x="2075529" y="2911555"/>
                  <a:pt x="2063622" y="2876704"/>
                </a:cubicBezTo>
                <a:cubicBezTo>
                  <a:pt x="2051716" y="2841854"/>
                  <a:pt x="2034353" y="2812398"/>
                  <a:pt x="2011532" y="2788338"/>
                </a:cubicBezTo>
                <a:cubicBezTo>
                  <a:pt x="1988712" y="2764277"/>
                  <a:pt x="1961303" y="2747534"/>
                  <a:pt x="1929305" y="2738108"/>
                </a:cubicBezTo>
                <a:cubicBezTo>
                  <a:pt x="1905492" y="2731163"/>
                  <a:pt x="1870890" y="2727690"/>
                  <a:pt x="1825497" y="2727690"/>
                </a:cubicBezTo>
                <a:close/>
                <a:moveTo>
                  <a:pt x="1073245" y="2727690"/>
                </a:moveTo>
                <a:lnTo>
                  <a:pt x="1073245" y="3273145"/>
                </a:lnTo>
                <a:lnTo>
                  <a:pt x="1175565" y="3273145"/>
                </a:lnTo>
                <a:lnTo>
                  <a:pt x="1175565" y="2917446"/>
                </a:lnTo>
                <a:lnTo>
                  <a:pt x="1395458" y="3273145"/>
                </a:lnTo>
                <a:lnTo>
                  <a:pt x="1505963" y="3273145"/>
                </a:lnTo>
                <a:lnTo>
                  <a:pt x="1505963" y="2727690"/>
                </a:lnTo>
                <a:lnTo>
                  <a:pt x="1403644" y="2727690"/>
                </a:lnTo>
                <a:lnTo>
                  <a:pt x="1403644" y="3091947"/>
                </a:lnTo>
                <a:lnTo>
                  <a:pt x="1180402" y="2727690"/>
                </a:lnTo>
                <a:close/>
                <a:moveTo>
                  <a:pt x="705268" y="2727690"/>
                </a:moveTo>
                <a:lnTo>
                  <a:pt x="492816" y="3273145"/>
                </a:lnTo>
                <a:lnTo>
                  <a:pt x="609646" y="3273145"/>
                </a:lnTo>
                <a:lnTo>
                  <a:pt x="654666" y="3149246"/>
                </a:lnTo>
                <a:lnTo>
                  <a:pt x="872699" y="3149246"/>
                </a:lnTo>
                <a:lnTo>
                  <a:pt x="920325" y="3273145"/>
                </a:lnTo>
                <a:lnTo>
                  <a:pt x="1040131" y="3273145"/>
                </a:lnTo>
                <a:lnTo>
                  <a:pt x="821726" y="2727690"/>
                </a:lnTo>
                <a:close/>
                <a:moveTo>
                  <a:pt x="6599977" y="2718389"/>
                </a:moveTo>
                <a:cubicBezTo>
                  <a:pt x="6555577" y="2718389"/>
                  <a:pt x="6516385" y="2725582"/>
                  <a:pt x="6482403" y="2739969"/>
                </a:cubicBezTo>
                <a:cubicBezTo>
                  <a:pt x="6456854" y="2750635"/>
                  <a:pt x="6433352" y="2767006"/>
                  <a:pt x="6411896" y="2789082"/>
                </a:cubicBezTo>
                <a:cubicBezTo>
                  <a:pt x="6390439" y="2811158"/>
                  <a:pt x="6373510" y="2836087"/>
                  <a:pt x="6361108" y="2863868"/>
                </a:cubicBezTo>
                <a:cubicBezTo>
                  <a:pt x="6344489" y="2901571"/>
                  <a:pt x="6336179" y="2948204"/>
                  <a:pt x="6336179" y="3003766"/>
                </a:cubicBezTo>
                <a:cubicBezTo>
                  <a:pt x="6336179" y="3090583"/>
                  <a:pt x="6360116" y="3158734"/>
                  <a:pt x="6407989" y="3208219"/>
                </a:cubicBezTo>
                <a:cubicBezTo>
                  <a:pt x="6455862" y="3257704"/>
                  <a:pt x="6520354" y="3282447"/>
                  <a:pt x="6601465" y="3282447"/>
                </a:cubicBezTo>
                <a:cubicBezTo>
                  <a:pt x="6681585" y="3282447"/>
                  <a:pt x="6745581" y="3257580"/>
                  <a:pt x="6793454" y="3207847"/>
                </a:cubicBezTo>
                <a:cubicBezTo>
                  <a:pt x="6841326" y="3158114"/>
                  <a:pt x="6865263" y="3089218"/>
                  <a:pt x="6865263" y="3001162"/>
                </a:cubicBezTo>
                <a:cubicBezTo>
                  <a:pt x="6865263" y="2912361"/>
                  <a:pt x="6841140" y="2843032"/>
                  <a:pt x="6792896" y="2793175"/>
                </a:cubicBezTo>
                <a:cubicBezTo>
                  <a:pt x="6744651" y="2743317"/>
                  <a:pt x="6680344" y="2718389"/>
                  <a:pt x="6599977" y="2718389"/>
                </a:cubicBezTo>
                <a:close/>
                <a:moveTo>
                  <a:pt x="4851321" y="2718389"/>
                </a:moveTo>
                <a:cubicBezTo>
                  <a:pt x="4774923" y="2718389"/>
                  <a:pt x="4713283" y="2743503"/>
                  <a:pt x="4666402" y="2793733"/>
                </a:cubicBezTo>
                <a:cubicBezTo>
                  <a:pt x="4619522" y="2843962"/>
                  <a:pt x="4596081" y="2914470"/>
                  <a:pt x="4596081" y="3005255"/>
                </a:cubicBezTo>
                <a:cubicBezTo>
                  <a:pt x="4596081" y="3091079"/>
                  <a:pt x="4619398" y="3158734"/>
                  <a:pt x="4666030" y="3208219"/>
                </a:cubicBezTo>
                <a:cubicBezTo>
                  <a:pt x="4712663" y="3257704"/>
                  <a:pt x="4772194" y="3282447"/>
                  <a:pt x="4844624" y="3282447"/>
                </a:cubicBezTo>
                <a:cubicBezTo>
                  <a:pt x="4903163" y="3282447"/>
                  <a:pt x="4951470" y="3267998"/>
                  <a:pt x="4989545" y="3239101"/>
                </a:cubicBezTo>
                <a:cubicBezTo>
                  <a:pt x="5027620" y="3210204"/>
                  <a:pt x="5054844" y="3165989"/>
                  <a:pt x="5071215" y="3106458"/>
                </a:cubicBezTo>
                <a:lnTo>
                  <a:pt x="4964431" y="3072599"/>
                </a:lnTo>
                <a:cubicBezTo>
                  <a:pt x="4955253" y="3112535"/>
                  <a:pt x="4940122" y="3141805"/>
                  <a:pt x="4919038" y="3160408"/>
                </a:cubicBezTo>
                <a:cubicBezTo>
                  <a:pt x="4897954" y="3179012"/>
                  <a:pt x="4872778" y="3188313"/>
                  <a:pt x="4843508" y="3188313"/>
                </a:cubicBezTo>
                <a:cubicBezTo>
                  <a:pt x="4803820" y="3188313"/>
                  <a:pt x="4771574" y="3173678"/>
                  <a:pt x="4746770" y="3144409"/>
                </a:cubicBezTo>
                <a:cubicBezTo>
                  <a:pt x="4721965" y="3115139"/>
                  <a:pt x="4709563" y="3066026"/>
                  <a:pt x="4709563" y="2997069"/>
                </a:cubicBezTo>
                <a:cubicBezTo>
                  <a:pt x="4709563" y="2932081"/>
                  <a:pt x="4722151" y="2885076"/>
                  <a:pt x="4747328" y="2856055"/>
                </a:cubicBezTo>
                <a:cubicBezTo>
                  <a:pt x="4772504" y="2827033"/>
                  <a:pt x="4805308" y="2812522"/>
                  <a:pt x="4845740" y="2812522"/>
                </a:cubicBezTo>
                <a:cubicBezTo>
                  <a:pt x="4875010" y="2812522"/>
                  <a:pt x="4899877" y="2820708"/>
                  <a:pt x="4920340" y="2837079"/>
                </a:cubicBezTo>
                <a:cubicBezTo>
                  <a:pt x="4940804" y="2853450"/>
                  <a:pt x="4954261" y="2875774"/>
                  <a:pt x="4960710" y="2904052"/>
                </a:cubicBezTo>
                <a:lnTo>
                  <a:pt x="5069727" y="2878007"/>
                </a:lnTo>
                <a:cubicBezTo>
                  <a:pt x="5057324" y="2834350"/>
                  <a:pt x="5038721" y="2800864"/>
                  <a:pt x="5013916" y="2777548"/>
                </a:cubicBezTo>
                <a:cubicBezTo>
                  <a:pt x="4972244" y="2738108"/>
                  <a:pt x="4918046" y="2718389"/>
                  <a:pt x="4851321" y="2718389"/>
                </a:cubicBezTo>
                <a:close/>
                <a:moveTo>
                  <a:pt x="5535186" y="1810314"/>
                </a:moveTo>
                <a:lnTo>
                  <a:pt x="5588392" y="1810314"/>
                </a:lnTo>
                <a:cubicBezTo>
                  <a:pt x="5628079" y="1810314"/>
                  <a:pt x="5654497" y="1811554"/>
                  <a:pt x="5667643" y="1814034"/>
                </a:cubicBezTo>
                <a:cubicBezTo>
                  <a:pt x="5685503" y="1817259"/>
                  <a:pt x="5700262" y="1825321"/>
                  <a:pt x="5711920" y="1838219"/>
                </a:cubicBezTo>
                <a:cubicBezTo>
                  <a:pt x="5723578" y="1851117"/>
                  <a:pt x="5729407" y="1867489"/>
                  <a:pt x="5729407" y="1887332"/>
                </a:cubicBezTo>
                <a:cubicBezTo>
                  <a:pt x="5729407" y="1903455"/>
                  <a:pt x="5725252" y="1917594"/>
                  <a:pt x="5716943" y="1929748"/>
                </a:cubicBezTo>
                <a:cubicBezTo>
                  <a:pt x="5708633" y="1941903"/>
                  <a:pt x="5697161" y="1950832"/>
                  <a:pt x="5682526" y="1956537"/>
                </a:cubicBezTo>
                <a:cubicBezTo>
                  <a:pt x="5667891" y="1962242"/>
                  <a:pt x="5638870" y="1965095"/>
                  <a:pt x="5595462" y="1965095"/>
                </a:cubicBezTo>
                <a:lnTo>
                  <a:pt x="5535186" y="1965095"/>
                </a:lnTo>
                <a:close/>
                <a:moveTo>
                  <a:pt x="2410615" y="1810314"/>
                </a:moveTo>
                <a:lnTo>
                  <a:pt x="2460100" y="1810314"/>
                </a:lnTo>
                <a:cubicBezTo>
                  <a:pt x="2504997" y="1810314"/>
                  <a:pt x="2535134" y="1812050"/>
                  <a:pt x="2550513" y="1815523"/>
                </a:cubicBezTo>
                <a:cubicBezTo>
                  <a:pt x="2571101" y="1819988"/>
                  <a:pt x="2588093" y="1828545"/>
                  <a:pt x="2601487" y="1841196"/>
                </a:cubicBezTo>
                <a:cubicBezTo>
                  <a:pt x="2614882" y="1853846"/>
                  <a:pt x="2625300" y="1871457"/>
                  <a:pt x="2632741" y="1894029"/>
                </a:cubicBezTo>
                <a:cubicBezTo>
                  <a:pt x="2640183" y="1916602"/>
                  <a:pt x="2643903" y="1948972"/>
                  <a:pt x="2643903" y="1991140"/>
                </a:cubicBezTo>
                <a:cubicBezTo>
                  <a:pt x="2643903" y="2033308"/>
                  <a:pt x="2640183" y="2066608"/>
                  <a:pt x="2632741" y="2091041"/>
                </a:cubicBezTo>
                <a:cubicBezTo>
                  <a:pt x="2625300" y="2115473"/>
                  <a:pt x="2615687" y="2133023"/>
                  <a:pt x="2603905" y="2143689"/>
                </a:cubicBezTo>
                <a:cubicBezTo>
                  <a:pt x="2592123" y="2154355"/>
                  <a:pt x="2577303" y="2161920"/>
                  <a:pt x="2559443" y="2166385"/>
                </a:cubicBezTo>
                <a:cubicBezTo>
                  <a:pt x="2545801" y="2169858"/>
                  <a:pt x="2523601" y="2171594"/>
                  <a:pt x="2492842" y="2171594"/>
                </a:cubicBezTo>
                <a:lnTo>
                  <a:pt x="2410615" y="2171594"/>
                </a:lnTo>
                <a:close/>
                <a:moveTo>
                  <a:pt x="5077094" y="1802872"/>
                </a:moveTo>
                <a:cubicBezTo>
                  <a:pt x="5122486" y="1802872"/>
                  <a:pt x="5158887" y="1818251"/>
                  <a:pt x="5186296" y="1849009"/>
                </a:cubicBezTo>
                <a:cubicBezTo>
                  <a:pt x="5213706" y="1879767"/>
                  <a:pt x="5227410" y="1926400"/>
                  <a:pt x="5227410" y="1988907"/>
                </a:cubicBezTo>
                <a:cubicBezTo>
                  <a:pt x="5227410" y="2052159"/>
                  <a:pt x="5213334" y="2099598"/>
                  <a:pt x="5185180" y="2131224"/>
                </a:cubicBezTo>
                <a:cubicBezTo>
                  <a:pt x="5157027" y="2162850"/>
                  <a:pt x="5120998" y="2178663"/>
                  <a:pt x="5077094" y="2178663"/>
                </a:cubicBezTo>
                <a:cubicBezTo>
                  <a:pt x="5033189" y="2178663"/>
                  <a:pt x="4996975" y="2162726"/>
                  <a:pt x="4968449" y="2130852"/>
                </a:cubicBezTo>
                <a:cubicBezTo>
                  <a:pt x="4939924" y="2098978"/>
                  <a:pt x="4925661" y="2052159"/>
                  <a:pt x="4925661" y="1990396"/>
                </a:cubicBezTo>
                <a:cubicBezTo>
                  <a:pt x="4925661" y="1927640"/>
                  <a:pt x="4939551" y="1880697"/>
                  <a:pt x="4967333" y="1849567"/>
                </a:cubicBezTo>
                <a:cubicBezTo>
                  <a:pt x="4995114" y="1818437"/>
                  <a:pt x="5031701" y="1802872"/>
                  <a:pt x="5077094" y="1802872"/>
                </a:cubicBezTo>
                <a:close/>
                <a:moveTo>
                  <a:pt x="4370755" y="1722505"/>
                </a:moveTo>
                <a:lnTo>
                  <a:pt x="4370755" y="2263495"/>
                </a:lnTo>
                <a:lnTo>
                  <a:pt x="4754732" y="2263495"/>
                </a:lnTo>
                <a:lnTo>
                  <a:pt x="4754732" y="2171594"/>
                </a:lnTo>
                <a:lnTo>
                  <a:pt x="4480888" y="2171594"/>
                </a:lnTo>
                <a:lnTo>
                  <a:pt x="4480888" y="1722505"/>
                </a:lnTo>
                <a:close/>
                <a:moveTo>
                  <a:pt x="7586261" y="1718040"/>
                </a:moveTo>
                <a:lnTo>
                  <a:pt x="7586261" y="1810314"/>
                </a:lnTo>
                <a:lnTo>
                  <a:pt x="7748112" y="1810314"/>
                </a:lnTo>
                <a:lnTo>
                  <a:pt x="7748112" y="2263495"/>
                </a:lnTo>
                <a:lnTo>
                  <a:pt x="7858245" y="2263495"/>
                </a:lnTo>
                <a:lnTo>
                  <a:pt x="7858245" y="1810314"/>
                </a:lnTo>
                <a:lnTo>
                  <a:pt x="8019723" y="1810314"/>
                </a:lnTo>
                <a:lnTo>
                  <a:pt x="8019723" y="1718040"/>
                </a:lnTo>
                <a:close/>
                <a:moveTo>
                  <a:pt x="7073995" y="1718040"/>
                </a:moveTo>
                <a:lnTo>
                  <a:pt x="7073995" y="2263495"/>
                </a:lnTo>
                <a:lnTo>
                  <a:pt x="7176314" y="2263495"/>
                </a:lnTo>
                <a:lnTo>
                  <a:pt x="7176314" y="1907796"/>
                </a:lnTo>
                <a:lnTo>
                  <a:pt x="7396208" y="2263495"/>
                </a:lnTo>
                <a:lnTo>
                  <a:pt x="7506712" y="2263495"/>
                </a:lnTo>
                <a:lnTo>
                  <a:pt x="7506712" y="1718040"/>
                </a:lnTo>
                <a:lnTo>
                  <a:pt x="7404393" y="1718040"/>
                </a:lnTo>
                <a:lnTo>
                  <a:pt x="7404393" y="2082297"/>
                </a:lnTo>
                <a:lnTo>
                  <a:pt x="7181151" y="1718040"/>
                </a:lnTo>
                <a:close/>
                <a:moveTo>
                  <a:pt x="6568053" y="1718040"/>
                </a:moveTo>
                <a:lnTo>
                  <a:pt x="6568053" y="2263495"/>
                </a:lnTo>
                <a:lnTo>
                  <a:pt x="6982912" y="2263495"/>
                </a:lnTo>
                <a:lnTo>
                  <a:pt x="6982912" y="2171594"/>
                </a:lnTo>
                <a:lnTo>
                  <a:pt x="6678186" y="2171594"/>
                </a:lnTo>
                <a:lnTo>
                  <a:pt x="6678186" y="2023138"/>
                </a:lnTo>
                <a:lnTo>
                  <a:pt x="6952030" y="2023138"/>
                </a:lnTo>
                <a:lnTo>
                  <a:pt x="6952030" y="1931237"/>
                </a:lnTo>
                <a:lnTo>
                  <a:pt x="6678186" y="1931237"/>
                </a:lnTo>
                <a:lnTo>
                  <a:pt x="6678186" y="1810314"/>
                </a:lnTo>
                <a:lnTo>
                  <a:pt x="6972494" y="1810314"/>
                </a:lnTo>
                <a:lnTo>
                  <a:pt x="6972494" y="1718040"/>
                </a:lnTo>
                <a:close/>
                <a:moveTo>
                  <a:pt x="5928390" y="1718040"/>
                </a:moveTo>
                <a:lnTo>
                  <a:pt x="5928390" y="2263495"/>
                </a:lnTo>
                <a:lnTo>
                  <a:pt x="6030710" y="2263495"/>
                </a:lnTo>
                <a:lnTo>
                  <a:pt x="6030710" y="1834126"/>
                </a:lnTo>
                <a:lnTo>
                  <a:pt x="6138610" y="2263495"/>
                </a:lnTo>
                <a:lnTo>
                  <a:pt x="6244650" y="2263495"/>
                </a:lnTo>
                <a:lnTo>
                  <a:pt x="6352922" y="1834126"/>
                </a:lnTo>
                <a:lnTo>
                  <a:pt x="6352922" y="2263495"/>
                </a:lnTo>
                <a:lnTo>
                  <a:pt x="6455242" y="2263495"/>
                </a:lnTo>
                <a:lnTo>
                  <a:pt x="6455242" y="1718040"/>
                </a:lnTo>
                <a:lnTo>
                  <a:pt x="6290043" y="1718040"/>
                </a:lnTo>
                <a:lnTo>
                  <a:pt x="6192188" y="2090111"/>
                </a:lnTo>
                <a:lnTo>
                  <a:pt x="6093217" y="1718040"/>
                </a:lnTo>
                <a:close/>
                <a:moveTo>
                  <a:pt x="5425053" y="1718040"/>
                </a:moveTo>
                <a:lnTo>
                  <a:pt x="5425053" y="2263495"/>
                </a:lnTo>
                <a:lnTo>
                  <a:pt x="5535186" y="2263495"/>
                </a:lnTo>
                <a:lnTo>
                  <a:pt x="5535186" y="2057741"/>
                </a:lnTo>
                <a:lnTo>
                  <a:pt x="5606996" y="2057741"/>
                </a:lnTo>
                <a:cubicBezTo>
                  <a:pt x="5656853" y="2057741"/>
                  <a:pt x="5694928" y="2055136"/>
                  <a:pt x="5721221" y="2049927"/>
                </a:cubicBezTo>
                <a:cubicBezTo>
                  <a:pt x="5740569" y="2045710"/>
                  <a:pt x="5759607" y="2037091"/>
                  <a:pt x="5778334" y="2024068"/>
                </a:cubicBezTo>
                <a:cubicBezTo>
                  <a:pt x="5797062" y="2011046"/>
                  <a:pt x="5812503" y="1993124"/>
                  <a:pt x="5824657" y="1970304"/>
                </a:cubicBezTo>
                <a:cubicBezTo>
                  <a:pt x="5836811" y="1947484"/>
                  <a:pt x="5842888" y="1919330"/>
                  <a:pt x="5842888" y="1885844"/>
                </a:cubicBezTo>
                <a:cubicBezTo>
                  <a:pt x="5842888" y="1842436"/>
                  <a:pt x="5832347" y="1807027"/>
                  <a:pt x="5811262" y="1779618"/>
                </a:cubicBezTo>
                <a:cubicBezTo>
                  <a:pt x="5790178" y="1752209"/>
                  <a:pt x="5764010" y="1734411"/>
                  <a:pt x="5732756" y="1726226"/>
                </a:cubicBezTo>
                <a:cubicBezTo>
                  <a:pt x="5712416" y="1720769"/>
                  <a:pt x="5668760" y="1718040"/>
                  <a:pt x="5601787" y="1718040"/>
                </a:cubicBezTo>
                <a:close/>
                <a:moveTo>
                  <a:pt x="3862954" y="1718040"/>
                </a:moveTo>
                <a:lnTo>
                  <a:pt x="3862954" y="2263495"/>
                </a:lnTo>
                <a:lnTo>
                  <a:pt x="4277812" y="2263495"/>
                </a:lnTo>
                <a:lnTo>
                  <a:pt x="4277812" y="2171594"/>
                </a:lnTo>
                <a:lnTo>
                  <a:pt x="3973087" y="2171594"/>
                </a:lnTo>
                <a:lnTo>
                  <a:pt x="3973087" y="2023138"/>
                </a:lnTo>
                <a:lnTo>
                  <a:pt x="4246931" y="2023138"/>
                </a:lnTo>
                <a:lnTo>
                  <a:pt x="4246931" y="1931237"/>
                </a:lnTo>
                <a:lnTo>
                  <a:pt x="3973087" y="1931237"/>
                </a:lnTo>
                <a:lnTo>
                  <a:pt x="3973087" y="1810314"/>
                </a:lnTo>
                <a:lnTo>
                  <a:pt x="4267394" y="1810314"/>
                </a:lnTo>
                <a:lnTo>
                  <a:pt x="4267394" y="1718040"/>
                </a:lnTo>
                <a:close/>
                <a:moveTo>
                  <a:pt x="3302319" y="1718040"/>
                </a:moveTo>
                <a:lnTo>
                  <a:pt x="3497283" y="2263495"/>
                </a:lnTo>
                <a:lnTo>
                  <a:pt x="3614858" y="2263495"/>
                </a:lnTo>
                <a:lnTo>
                  <a:pt x="3810195" y="1718040"/>
                </a:lnTo>
                <a:lnTo>
                  <a:pt x="3693365" y="1718040"/>
                </a:lnTo>
                <a:lnTo>
                  <a:pt x="3559792" y="2121737"/>
                </a:lnTo>
                <a:lnTo>
                  <a:pt x="3421753" y="1718040"/>
                </a:lnTo>
                <a:close/>
                <a:moveTo>
                  <a:pt x="2853304" y="1718040"/>
                </a:moveTo>
                <a:lnTo>
                  <a:pt x="2853304" y="2263495"/>
                </a:lnTo>
                <a:lnTo>
                  <a:pt x="3268163" y="2263495"/>
                </a:lnTo>
                <a:lnTo>
                  <a:pt x="3268163" y="2171594"/>
                </a:lnTo>
                <a:lnTo>
                  <a:pt x="2963437" y="2171594"/>
                </a:lnTo>
                <a:lnTo>
                  <a:pt x="2963437" y="2023138"/>
                </a:lnTo>
                <a:lnTo>
                  <a:pt x="3237281" y="2023138"/>
                </a:lnTo>
                <a:lnTo>
                  <a:pt x="3237281" y="1931237"/>
                </a:lnTo>
                <a:lnTo>
                  <a:pt x="2963437" y="1931237"/>
                </a:lnTo>
                <a:lnTo>
                  <a:pt x="2963437" y="1810314"/>
                </a:lnTo>
                <a:lnTo>
                  <a:pt x="3257745" y="1810314"/>
                </a:lnTo>
                <a:lnTo>
                  <a:pt x="3257745" y="1718040"/>
                </a:lnTo>
                <a:close/>
                <a:moveTo>
                  <a:pt x="2300482" y="1718040"/>
                </a:moveTo>
                <a:lnTo>
                  <a:pt x="2300482" y="2263495"/>
                </a:lnTo>
                <a:lnTo>
                  <a:pt x="2507726" y="2263495"/>
                </a:lnTo>
                <a:cubicBezTo>
                  <a:pt x="2548405" y="2263495"/>
                  <a:pt x="2580899" y="2259651"/>
                  <a:pt x="2605208" y="2251961"/>
                </a:cubicBezTo>
                <a:cubicBezTo>
                  <a:pt x="2637702" y="2241543"/>
                  <a:pt x="2663498" y="2227032"/>
                  <a:pt x="2682599" y="2208429"/>
                </a:cubicBezTo>
                <a:cubicBezTo>
                  <a:pt x="2707899" y="2183872"/>
                  <a:pt x="2727371" y="2151750"/>
                  <a:pt x="2741013" y="2112063"/>
                </a:cubicBezTo>
                <a:cubicBezTo>
                  <a:pt x="2752176" y="2079569"/>
                  <a:pt x="2757757" y="2040873"/>
                  <a:pt x="2757757" y="1995977"/>
                </a:cubicBezTo>
                <a:cubicBezTo>
                  <a:pt x="2757757" y="1944879"/>
                  <a:pt x="2751803" y="1901905"/>
                  <a:pt x="2739897" y="1867054"/>
                </a:cubicBezTo>
                <a:cubicBezTo>
                  <a:pt x="2727991" y="1832204"/>
                  <a:pt x="2710628" y="1802748"/>
                  <a:pt x="2687807" y="1778688"/>
                </a:cubicBezTo>
                <a:cubicBezTo>
                  <a:pt x="2664987" y="1754627"/>
                  <a:pt x="2637578" y="1737884"/>
                  <a:pt x="2605580" y="1728458"/>
                </a:cubicBezTo>
                <a:cubicBezTo>
                  <a:pt x="2581767" y="1721513"/>
                  <a:pt x="2547165" y="1718040"/>
                  <a:pt x="2501772" y="1718040"/>
                </a:cubicBezTo>
                <a:close/>
                <a:moveTo>
                  <a:pt x="1567429" y="1718040"/>
                </a:moveTo>
                <a:lnTo>
                  <a:pt x="1567429" y="2263495"/>
                </a:lnTo>
                <a:lnTo>
                  <a:pt x="1982288" y="2263495"/>
                </a:lnTo>
                <a:lnTo>
                  <a:pt x="1982288" y="2171594"/>
                </a:lnTo>
                <a:lnTo>
                  <a:pt x="1677562" y="2171594"/>
                </a:lnTo>
                <a:lnTo>
                  <a:pt x="1677562" y="2023138"/>
                </a:lnTo>
                <a:lnTo>
                  <a:pt x="1951406" y="2023138"/>
                </a:lnTo>
                <a:lnTo>
                  <a:pt x="1951406" y="1931237"/>
                </a:lnTo>
                <a:lnTo>
                  <a:pt x="1677562" y="1931237"/>
                </a:lnTo>
                <a:lnTo>
                  <a:pt x="1677562" y="1810314"/>
                </a:lnTo>
                <a:lnTo>
                  <a:pt x="1971870" y="1810314"/>
                </a:lnTo>
                <a:lnTo>
                  <a:pt x="1971870" y="1718040"/>
                </a:lnTo>
                <a:close/>
                <a:moveTo>
                  <a:pt x="1015351" y="1718040"/>
                </a:moveTo>
                <a:lnTo>
                  <a:pt x="1015351" y="2263495"/>
                </a:lnTo>
                <a:lnTo>
                  <a:pt x="1125484" y="2263495"/>
                </a:lnTo>
                <a:lnTo>
                  <a:pt x="1125484" y="2024998"/>
                </a:lnTo>
                <a:lnTo>
                  <a:pt x="1341285" y="2024998"/>
                </a:lnTo>
                <a:lnTo>
                  <a:pt x="1341285" y="2263495"/>
                </a:lnTo>
                <a:lnTo>
                  <a:pt x="1451418" y="2263495"/>
                </a:lnTo>
                <a:lnTo>
                  <a:pt x="1451418" y="1718040"/>
                </a:lnTo>
                <a:lnTo>
                  <a:pt x="1341285" y="1718040"/>
                </a:lnTo>
                <a:lnTo>
                  <a:pt x="1341285" y="1932725"/>
                </a:lnTo>
                <a:lnTo>
                  <a:pt x="1125484" y="1932725"/>
                </a:lnTo>
                <a:lnTo>
                  <a:pt x="1125484" y="1718040"/>
                </a:lnTo>
                <a:close/>
                <a:moveTo>
                  <a:pt x="509187" y="1718040"/>
                </a:moveTo>
                <a:lnTo>
                  <a:pt x="509187" y="1810314"/>
                </a:lnTo>
                <a:lnTo>
                  <a:pt x="671037" y="1810314"/>
                </a:lnTo>
                <a:lnTo>
                  <a:pt x="671037" y="2263495"/>
                </a:lnTo>
                <a:lnTo>
                  <a:pt x="781170" y="2263495"/>
                </a:lnTo>
                <a:lnTo>
                  <a:pt x="781170" y="1810314"/>
                </a:lnTo>
                <a:lnTo>
                  <a:pt x="942649" y="1810314"/>
                </a:lnTo>
                <a:lnTo>
                  <a:pt x="942649" y="1718040"/>
                </a:lnTo>
                <a:close/>
                <a:moveTo>
                  <a:pt x="5075977" y="1708738"/>
                </a:moveTo>
                <a:cubicBezTo>
                  <a:pt x="5031577" y="1708738"/>
                  <a:pt x="4992385" y="1715932"/>
                  <a:pt x="4958403" y="1730319"/>
                </a:cubicBezTo>
                <a:cubicBezTo>
                  <a:pt x="4932854" y="1740985"/>
                  <a:pt x="4909352" y="1757356"/>
                  <a:pt x="4887896" y="1779432"/>
                </a:cubicBezTo>
                <a:cubicBezTo>
                  <a:pt x="4866440" y="1801508"/>
                  <a:pt x="4849510" y="1826437"/>
                  <a:pt x="4837108" y="1854218"/>
                </a:cubicBezTo>
                <a:cubicBezTo>
                  <a:pt x="4820489" y="1891921"/>
                  <a:pt x="4812180" y="1938554"/>
                  <a:pt x="4812180" y="1994116"/>
                </a:cubicBezTo>
                <a:cubicBezTo>
                  <a:pt x="4812180" y="2080933"/>
                  <a:pt x="4836116" y="2149084"/>
                  <a:pt x="4883989" y="2198569"/>
                </a:cubicBezTo>
                <a:cubicBezTo>
                  <a:pt x="4931862" y="2248054"/>
                  <a:pt x="4996354" y="2272797"/>
                  <a:pt x="5077466" y="2272797"/>
                </a:cubicBezTo>
                <a:cubicBezTo>
                  <a:pt x="5157585" y="2272797"/>
                  <a:pt x="5221581" y="2247930"/>
                  <a:pt x="5269454" y="2198197"/>
                </a:cubicBezTo>
                <a:cubicBezTo>
                  <a:pt x="5317327" y="2148464"/>
                  <a:pt x="5341263" y="2079569"/>
                  <a:pt x="5341263" y="1991512"/>
                </a:cubicBezTo>
                <a:cubicBezTo>
                  <a:pt x="5341263" y="1902711"/>
                  <a:pt x="5317141" y="1833382"/>
                  <a:pt x="5268896" y="1783525"/>
                </a:cubicBezTo>
                <a:cubicBezTo>
                  <a:pt x="5220651" y="1733667"/>
                  <a:pt x="5156345" y="1708738"/>
                  <a:pt x="5075977" y="1708738"/>
                </a:cubicBezTo>
                <a:close/>
                <a:moveTo>
                  <a:pt x="0" y="0"/>
                </a:moveTo>
                <a:lnTo>
                  <a:pt x="8522177" y="0"/>
                </a:lnTo>
                <a:lnTo>
                  <a:pt x="8522177" y="8598568"/>
                </a:lnTo>
                <a:lnTo>
                  <a:pt x="0" y="85985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288856-F528-D580-B4AD-047E23137796}"/>
              </a:ext>
            </a:extLst>
          </p:cNvPr>
          <p:cNvCxnSpPr>
            <a:cxnSpLocks/>
          </p:cNvCxnSpPr>
          <p:nvPr/>
        </p:nvCxnSpPr>
        <p:spPr>
          <a:xfrm>
            <a:off x="362857" y="5344686"/>
            <a:ext cx="7576457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D414E05-3CFC-9112-EB61-84A720BA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96" y="2656136"/>
            <a:ext cx="2457667" cy="103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9C2D1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CB77B35-5F53-4CA6-6A28-59977AFF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505" y="5678537"/>
            <a:ext cx="2832603" cy="65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9C2D1"/>
                  </a:outerShdw>
                </a:effectLst>
              </a14:hiddenEffects>
            </a:ext>
          </a:extLst>
        </p:spPr>
      </p:pic>
      <p:pic>
        <p:nvPicPr>
          <p:cNvPr id="11" name="Picture 10" descr="A black rectangular sign with white text&#10;&#10;Description automatically generated">
            <a:extLst>
              <a:ext uri="{FF2B5EF4-FFF2-40B4-BE49-F238E27FC236}">
                <a16:creationId xmlns:a16="http://schemas.microsoft.com/office/drawing/2014/main" id="{F84725B8-3978-7F3F-B421-070DC57D01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75" y="3703571"/>
            <a:ext cx="3220720" cy="20129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EBC7522-BE0F-80D1-41D9-BFE41ECA30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2833" y="315468"/>
            <a:ext cx="2948765" cy="1952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B1BFE2-FBCB-4324-A829-756922C199BA}"/>
              </a:ext>
            </a:extLst>
          </p:cNvPr>
          <p:cNvSpPr txBox="1"/>
          <p:nvPr/>
        </p:nvSpPr>
        <p:spPr>
          <a:xfrm>
            <a:off x="308031" y="5753724"/>
            <a:ext cx="8534400" cy="702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de-DE" sz="1800" b="1" spc="50" dirty="0">
                <a:solidFill>
                  <a:schemeClr val="bg1"/>
                </a:solidFill>
              </a:rPr>
              <a:t>Robin Hake</a:t>
            </a:r>
            <a:r>
              <a:rPr lang="de-DE" sz="1800" b="1" spc="50" baseline="30000" dirty="0">
                <a:solidFill>
                  <a:schemeClr val="bg1"/>
                </a:solidFill>
              </a:rPr>
              <a:t>1</a:t>
            </a:r>
            <a:r>
              <a:rPr lang="de-DE" sz="1800" b="1" spc="50" dirty="0">
                <a:solidFill>
                  <a:schemeClr val="bg1"/>
                </a:solidFill>
              </a:rPr>
              <a:t>, Michel Bürgel</a:t>
            </a:r>
            <a:r>
              <a:rPr lang="de-DE" sz="1800" b="1" spc="50" baseline="30000" dirty="0">
                <a:solidFill>
                  <a:schemeClr val="bg1"/>
                </a:solidFill>
              </a:rPr>
              <a:t>1</a:t>
            </a:r>
            <a:r>
              <a:rPr lang="de-DE" sz="1800" b="1" spc="50" dirty="0">
                <a:solidFill>
                  <a:schemeClr val="bg1"/>
                </a:solidFill>
              </a:rPr>
              <a:t>, Ninh K. Nguyen</a:t>
            </a:r>
            <a:r>
              <a:rPr lang="de-DE" sz="1800" b="1" spc="50" baseline="30000" dirty="0">
                <a:solidFill>
                  <a:schemeClr val="bg1"/>
                </a:solidFill>
              </a:rPr>
              <a:t>1</a:t>
            </a:r>
            <a:r>
              <a:rPr lang="de-DE" sz="1800" b="1" spc="5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de-DE" sz="1800" b="1" spc="50" dirty="0">
                <a:solidFill>
                  <a:schemeClr val="bg1"/>
                </a:solidFill>
              </a:rPr>
              <a:t>Alinka Greasley</a:t>
            </a:r>
            <a:r>
              <a:rPr lang="de-DE" sz="1800" b="1" spc="50" baseline="30000" dirty="0">
                <a:solidFill>
                  <a:schemeClr val="bg1"/>
                </a:solidFill>
              </a:rPr>
              <a:t>2</a:t>
            </a:r>
            <a:r>
              <a:rPr lang="de-DE" sz="1800" b="1" spc="50" dirty="0">
                <a:solidFill>
                  <a:schemeClr val="bg1"/>
                </a:solidFill>
              </a:rPr>
              <a:t>, Daniel Müllensiefen</a:t>
            </a:r>
            <a:r>
              <a:rPr lang="de-DE" sz="1800" b="1" spc="50" baseline="30000" dirty="0">
                <a:solidFill>
                  <a:schemeClr val="bg1"/>
                </a:solidFill>
              </a:rPr>
              <a:t>3,4</a:t>
            </a:r>
            <a:r>
              <a:rPr lang="de-DE" sz="1800" b="1" spc="50" dirty="0">
                <a:solidFill>
                  <a:schemeClr val="bg1"/>
                </a:solidFill>
              </a:rPr>
              <a:t> &amp; Kai Siedenburg</a:t>
            </a:r>
            <a:r>
              <a:rPr lang="de-DE" sz="1800" b="1" spc="50" baseline="30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18C41-9B65-C335-F655-312180408251}"/>
              </a:ext>
            </a:extLst>
          </p:cNvPr>
          <p:cNvSpPr txBox="1"/>
          <p:nvPr/>
        </p:nvSpPr>
        <p:spPr>
          <a:xfrm>
            <a:off x="8992969" y="239535"/>
            <a:ext cx="559054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b="1" spc="30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E9E5C-DAFF-3EBB-E6F8-79BD42ED5FB7}"/>
              </a:ext>
            </a:extLst>
          </p:cNvPr>
          <p:cNvSpPr txBox="1"/>
          <p:nvPr/>
        </p:nvSpPr>
        <p:spPr>
          <a:xfrm>
            <a:off x="8992969" y="2319581"/>
            <a:ext cx="559054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b="1" spc="30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6A8EA-B095-DB0E-6AFC-4D2740B5EC03}"/>
              </a:ext>
            </a:extLst>
          </p:cNvPr>
          <p:cNvSpPr txBox="1"/>
          <p:nvPr/>
        </p:nvSpPr>
        <p:spPr>
          <a:xfrm>
            <a:off x="8992969" y="3788143"/>
            <a:ext cx="559054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b="1" spc="30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32502-91D4-6C6C-8E72-56A665827E27}"/>
              </a:ext>
            </a:extLst>
          </p:cNvPr>
          <p:cNvSpPr txBox="1"/>
          <p:nvPr/>
        </p:nvSpPr>
        <p:spPr>
          <a:xfrm>
            <a:off x="8992969" y="5315710"/>
            <a:ext cx="559054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b="1" spc="30" dirty="0">
                <a:solidFill>
                  <a:schemeClr val="bg1"/>
                </a:solidFill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324823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ac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ac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5969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Musical training / sophistication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kumimoji="0" lang="en-GB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inconclusive influence on speech-in-noise perception</a:t>
            </a:r>
            <a:br>
              <a:rPr kumimoji="0" lang="en-GB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[Madsen</a:t>
            </a:r>
            <a:r>
              <a:rPr kumimoji="0" lang="en-GB" sz="1400" b="0" i="0" u="none" strike="noStrike" kern="1200" cap="none" spc="3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al., 2019; </a:t>
            </a:r>
            <a:r>
              <a:rPr kumimoji="0" lang="en-GB" sz="1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McKay, 2021; Coffey et al., 2017]</a:t>
            </a:r>
            <a:endParaRPr lang="en-GB" sz="2400" dirty="0">
              <a:solidFill>
                <a:prstClr val="black"/>
              </a:solidFill>
              <a:latin typeface="Arial" panose="020B0604020202020204"/>
            </a:endParaRPr>
          </a:p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positive link with musical-related auditory abilities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 </a:t>
            </a:r>
            <a:br>
              <a:rPr lang="en-GB" sz="1400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[Madsen et al., 2019; Siedenburg et al., 2020; von Berg et al., 2021; </a:t>
            </a:r>
            <a:r>
              <a:rPr lang="en-GB" sz="1400" dirty="0" err="1">
                <a:solidFill>
                  <a:prstClr val="black"/>
                </a:solidFill>
                <a:latin typeface="Arial" panose="020B0604020202020204"/>
              </a:rPr>
              <a:t>Zendel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 &amp; Alain, 2012]</a:t>
            </a:r>
          </a:p>
          <a:p>
            <a:pPr marL="746125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Arial" panose="020B0604020202020204"/>
              </a:rPr>
              <a:t>musicians outperform non-musicians in basic cognitive tasks </a:t>
            </a:r>
            <a:br>
              <a:rPr lang="en-GB" sz="2400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[</a:t>
            </a:r>
            <a:r>
              <a:rPr lang="en-GB" sz="1400" dirty="0" err="1">
                <a:solidFill>
                  <a:prstClr val="black"/>
                </a:solidFill>
              </a:rPr>
              <a:t>Herholz</a:t>
            </a:r>
            <a:r>
              <a:rPr lang="en-GB" sz="1400" dirty="0">
                <a:solidFill>
                  <a:prstClr val="black"/>
                </a:solidFill>
              </a:rPr>
              <a:t> &amp; </a:t>
            </a:r>
            <a:r>
              <a:rPr lang="en-GB" sz="1400" dirty="0" err="1">
                <a:solidFill>
                  <a:prstClr val="black"/>
                </a:solidFill>
              </a:rPr>
              <a:t>Zatorre</a:t>
            </a:r>
            <a:r>
              <a:rPr lang="en-GB" sz="1400" dirty="0">
                <a:solidFill>
                  <a:prstClr val="black"/>
                </a:solidFill>
              </a:rPr>
              <a:t>, 2012; </a:t>
            </a:r>
            <a:r>
              <a:rPr lang="en-GB" sz="1400" dirty="0" err="1">
                <a:solidFill>
                  <a:prstClr val="black"/>
                </a:solidFill>
                <a:latin typeface="Arial" panose="020B0604020202020204"/>
              </a:rPr>
              <a:t>Talamini</a:t>
            </a:r>
            <a:r>
              <a:rPr lang="en-GB" sz="1400" dirty="0">
                <a:solidFill>
                  <a:prstClr val="black"/>
                </a:solidFill>
                <a:latin typeface="Arial" panose="020B0604020202020204"/>
              </a:rPr>
              <a:t> et al., 2017]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6662150">
            <a:off x="518836" y="8776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5" r="21715"/>
          <a:stretch/>
        </p:blipFill>
        <p:spPr>
          <a:xfrm rot="19866522">
            <a:off x="2205773" y="1126681"/>
            <a:ext cx="1279483" cy="226174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478101">
            <a:off x="2043002" y="32346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4747594">
            <a:off x="935042" y="43497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r="30532"/>
          <a:stretch/>
        </p:blipFill>
        <p:spPr>
          <a:xfrm rot="7963429">
            <a:off x="-620382" y="42607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0546921">
            <a:off x="-1468839" y="29288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4219950">
            <a:off x="-1070186" y="14957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459C-16B6-FBA1-7A7B-3C56D882EBCF}"/>
              </a:ext>
            </a:extLst>
          </p:cNvPr>
          <p:cNvCxnSpPr>
            <a:cxnSpLocks/>
          </p:cNvCxnSpPr>
          <p:nvPr/>
        </p:nvCxnSpPr>
        <p:spPr>
          <a:xfrm>
            <a:off x="4237404" y="2481887"/>
            <a:ext cx="8864189" cy="39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922595" y="3053108"/>
            <a:ext cx="749273" cy="160114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368067" y="4270774"/>
            <a:ext cx="758881" cy="1610731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6077604" y="4635343"/>
            <a:ext cx="789738" cy="160545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4985370" y="3856039"/>
            <a:ext cx="846160" cy="1593828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4868221" y="2552972"/>
            <a:ext cx="891442" cy="1582844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5926952" y="1620790"/>
            <a:ext cx="797890" cy="1612607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7164211" y="1861083"/>
            <a:ext cx="898662" cy="1574430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622194" y="3370842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Individual</a:t>
            </a:r>
          </a:p>
          <a:p>
            <a:pPr algn="ctr"/>
            <a:r>
              <a:rPr lang="en-US" sz="2800" b="1" dirty="0">
                <a:latin typeface="+mj-lt"/>
              </a:rPr>
              <a:t> Differences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89B3BD6-7D5C-8D41-3D95-C7D298B795DD}"/>
              </a:ext>
            </a:extLst>
          </p:cNvPr>
          <p:cNvSpPr txBox="1">
            <a:spLocks/>
          </p:cNvSpPr>
          <p:nvPr/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Procedure</a:t>
            </a:r>
            <a:endParaRPr lang="en-GB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50B2684-F9A2-E46E-F1F0-3A6F7C1ED2F6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B243EF-B9FA-8F77-414F-DBC6F46A2B79}"/>
              </a:ext>
            </a:extLst>
          </p:cNvPr>
          <p:cNvSpPr txBox="1"/>
          <p:nvPr/>
        </p:nvSpPr>
        <p:spPr>
          <a:xfrm>
            <a:off x="7613542" y="1074562"/>
            <a:ext cx="478114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sz="2400" spc="30" dirty="0"/>
              <a:t>Musical Scene Analysis Test</a:t>
            </a:r>
            <a:br>
              <a:rPr lang="en-GB" sz="2400" spc="30" dirty="0"/>
            </a:br>
            <a:r>
              <a:rPr lang="en-GB" sz="2400" spc="30" dirty="0"/>
              <a:t>(adaptive with 30 items)</a:t>
            </a:r>
            <a:br>
              <a:rPr lang="en-GB" sz="2400" spc="30" dirty="0"/>
            </a:br>
            <a:r>
              <a:rPr lang="en-GB" sz="1200" spc="30" dirty="0">
                <a:solidFill>
                  <a:prstClr val="black"/>
                </a:solidFill>
              </a:rPr>
              <a:t>[</a:t>
            </a:r>
            <a:r>
              <a:rPr lang="de-DE" sz="1200" spc="30" dirty="0">
                <a:solidFill>
                  <a:prstClr val="black"/>
                </a:solidFill>
              </a:rPr>
              <a:t>Hake et al., 2023</a:t>
            </a:r>
            <a:r>
              <a:rPr lang="en-GB" sz="1200" dirty="0">
                <a:solidFill>
                  <a:prstClr val="black"/>
                </a:solidFill>
              </a:rPr>
              <a:t>]</a:t>
            </a:r>
            <a:endParaRPr lang="en-GB" sz="1200" b="1" spc="30" dirty="0">
              <a:solidFill>
                <a:prstClr val="blac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GB" sz="2400" spc="30" dirty="0"/>
              <a:t> </a:t>
            </a:r>
            <a:endParaRPr lang="en-GB" b="1" spc="30" dirty="0"/>
          </a:p>
        </p:txBody>
      </p:sp>
    </p:spTree>
    <p:extLst>
      <p:ext uri="{BB962C8B-B14F-4D97-AF65-F5344CB8AC3E}">
        <p14:creationId xmlns:p14="http://schemas.microsoft.com/office/powerpoint/2010/main" val="33497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922595" y="3053108"/>
            <a:ext cx="749273" cy="160114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368067" y="4270774"/>
            <a:ext cx="758881" cy="1610731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6077604" y="4635343"/>
            <a:ext cx="789738" cy="160545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4555995" y="3917763"/>
            <a:ext cx="1004946" cy="1892918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4868221" y="2552972"/>
            <a:ext cx="891442" cy="1582844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5926952" y="1620790"/>
            <a:ext cx="797890" cy="1612607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7164211" y="1861083"/>
            <a:ext cx="898662" cy="1574430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622194" y="3370842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Individual</a:t>
            </a:r>
          </a:p>
          <a:p>
            <a:pPr algn="ctr"/>
            <a:r>
              <a:rPr lang="en-US" sz="2800" b="1" dirty="0">
                <a:latin typeface="+mj-lt"/>
              </a:rPr>
              <a:t>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6B3A0-31F7-56CC-3EB2-217106B16D60}"/>
              </a:ext>
            </a:extLst>
          </p:cNvPr>
          <p:cNvSpPr txBox="1"/>
          <p:nvPr/>
        </p:nvSpPr>
        <p:spPr>
          <a:xfrm>
            <a:off x="1540443" y="5330433"/>
            <a:ext cx="4781144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spc="30" dirty="0"/>
              <a:t>better-ear audiometry </a:t>
            </a:r>
            <a:br>
              <a:rPr lang="en-GB" sz="2400" spc="30" dirty="0"/>
            </a:br>
            <a:r>
              <a:rPr lang="en-GB" sz="2400" spc="30" dirty="0"/>
              <a:t>(pure-tone average; </a:t>
            </a:r>
            <a:r>
              <a:rPr lang="en-GB" sz="2400" b="1" spc="30" dirty="0"/>
              <a:t>PTA</a:t>
            </a:r>
            <a:r>
              <a:rPr lang="en-GB" sz="2400" spc="30" dirty="0"/>
              <a:t>) </a:t>
            </a:r>
            <a:endParaRPr lang="en-GB" b="1" spc="30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89B3BD6-7D5C-8D41-3D95-C7D298B795DD}"/>
              </a:ext>
            </a:extLst>
          </p:cNvPr>
          <p:cNvSpPr txBox="1">
            <a:spLocks/>
          </p:cNvSpPr>
          <p:nvPr/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Procedure</a:t>
            </a:r>
            <a:endParaRPr lang="en-GB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50B2684-F9A2-E46E-F1F0-3A6F7C1ED2F6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D68DA8-C758-A34C-F8A0-03D81D6E9CED}"/>
              </a:ext>
            </a:extLst>
          </p:cNvPr>
          <p:cNvSpPr txBox="1"/>
          <p:nvPr/>
        </p:nvSpPr>
        <p:spPr>
          <a:xfrm>
            <a:off x="7613542" y="1074562"/>
            <a:ext cx="478114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sz="2400" spc="30" dirty="0"/>
              <a:t>Musical Scene Analysis Test</a:t>
            </a:r>
            <a:br>
              <a:rPr lang="en-GB" sz="2400" spc="30" dirty="0"/>
            </a:br>
            <a:r>
              <a:rPr lang="en-GB" sz="2400" spc="30" dirty="0"/>
              <a:t>(adaptive with 30 items)</a:t>
            </a:r>
            <a:br>
              <a:rPr lang="en-GB" sz="2400" spc="30" dirty="0"/>
            </a:br>
            <a:r>
              <a:rPr lang="en-GB" sz="1200" spc="30" dirty="0">
                <a:solidFill>
                  <a:prstClr val="black"/>
                </a:solidFill>
              </a:rPr>
              <a:t>[</a:t>
            </a:r>
            <a:r>
              <a:rPr lang="de-DE" sz="1200" spc="30" dirty="0">
                <a:solidFill>
                  <a:prstClr val="black"/>
                </a:solidFill>
              </a:rPr>
              <a:t>Hake et al., 2023</a:t>
            </a:r>
            <a:r>
              <a:rPr lang="en-GB" sz="1200" dirty="0">
                <a:solidFill>
                  <a:prstClr val="black"/>
                </a:solidFill>
              </a:rPr>
              <a:t>]</a:t>
            </a:r>
            <a:endParaRPr lang="en-GB" sz="1200" b="1" spc="30" dirty="0">
              <a:solidFill>
                <a:prstClr val="blac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GB" sz="2400" spc="30" dirty="0"/>
              <a:t> </a:t>
            </a:r>
            <a:endParaRPr lang="en-GB" b="1" spc="30" dirty="0"/>
          </a:p>
        </p:txBody>
      </p:sp>
    </p:spTree>
    <p:extLst>
      <p:ext uri="{BB962C8B-B14F-4D97-AF65-F5344CB8AC3E}">
        <p14:creationId xmlns:p14="http://schemas.microsoft.com/office/powerpoint/2010/main" val="84597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922595" y="3053108"/>
            <a:ext cx="749273" cy="160114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368067" y="4270774"/>
            <a:ext cx="758881" cy="1610731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6077604" y="4635343"/>
            <a:ext cx="789738" cy="160545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4555995" y="3917763"/>
            <a:ext cx="1004946" cy="1892918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4434434" y="2293152"/>
            <a:ext cx="1069970" cy="1899838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5926952" y="1620790"/>
            <a:ext cx="797890" cy="1612607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7164211" y="1861083"/>
            <a:ext cx="898662" cy="1574430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622194" y="3370842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Individual</a:t>
            </a:r>
          </a:p>
          <a:p>
            <a:pPr algn="ctr"/>
            <a:r>
              <a:rPr lang="en-US" sz="2800" b="1" dirty="0">
                <a:latin typeface="+mj-lt"/>
              </a:rPr>
              <a:t>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6B3A0-31F7-56CC-3EB2-217106B16D60}"/>
              </a:ext>
            </a:extLst>
          </p:cNvPr>
          <p:cNvSpPr txBox="1"/>
          <p:nvPr/>
        </p:nvSpPr>
        <p:spPr>
          <a:xfrm>
            <a:off x="1540443" y="5330433"/>
            <a:ext cx="4781144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spc="30" dirty="0"/>
              <a:t>better-ear audiometry </a:t>
            </a:r>
            <a:br>
              <a:rPr lang="en-GB" sz="2400" spc="30" dirty="0"/>
            </a:br>
            <a:r>
              <a:rPr lang="en-GB" sz="2400" spc="30" dirty="0"/>
              <a:t>(pure-tone average; </a:t>
            </a:r>
            <a:r>
              <a:rPr lang="en-GB" sz="2400" b="1" spc="30" dirty="0"/>
              <a:t>PTA</a:t>
            </a:r>
            <a:r>
              <a:rPr lang="en-GB" sz="2400" spc="30" dirty="0"/>
              <a:t>) </a:t>
            </a:r>
            <a:endParaRPr lang="en-GB" b="1" spc="3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DA867-9A5E-D45B-6E38-BAF02C190CEC}"/>
              </a:ext>
            </a:extLst>
          </p:cNvPr>
          <p:cNvSpPr txBox="1"/>
          <p:nvPr/>
        </p:nvSpPr>
        <p:spPr>
          <a:xfrm>
            <a:off x="1806451" y="2126609"/>
            <a:ext cx="3543110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2400" spc="30" dirty="0"/>
              <a:t>survey </a:t>
            </a:r>
            <a:br>
              <a:rPr lang="en-GB" sz="2400" spc="30" dirty="0"/>
            </a:br>
            <a:r>
              <a:rPr lang="en-GB" sz="2400" spc="30" dirty="0"/>
              <a:t>(age, gender etc.) </a:t>
            </a:r>
            <a:endParaRPr lang="en-GB" b="1" spc="30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89B3BD6-7D5C-8D41-3D95-C7D298B795DD}"/>
              </a:ext>
            </a:extLst>
          </p:cNvPr>
          <p:cNvSpPr txBox="1">
            <a:spLocks/>
          </p:cNvSpPr>
          <p:nvPr/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Procedure</a:t>
            </a:r>
            <a:endParaRPr lang="en-GB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50B2684-F9A2-E46E-F1F0-3A6F7C1ED2F6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675CE1-68FA-8B52-A930-89FA61785637}"/>
              </a:ext>
            </a:extLst>
          </p:cNvPr>
          <p:cNvSpPr txBox="1"/>
          <p:nvPr/>
        </p:nvSpPr>
        <p:spPr>
          <a:xfrm>
            <a:off x="7613542" y="1074562"/>
            <a:ext cx="478114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sz="2400" spc="30" dirty="0"/>
              <a:t>Musical Scene Analysis Test</a:t>
            </a:r>
            <a:br>
              <a:rPr lang="en-GB" sz="2400" spc="30" dirty="0"/>
            </a:br>
            <a:r>
              <a:rPr lang="en-GB" sz="2400" spc="30" dirty="0"/>
              <a:t>(adaptive with 30 items)</a:t>
            </a:r>
            <a:br>
              <a:rPr lang="en-GB" sz="2400" spc="30" dirty="0"/>
            </a:br>
            <a:r>
              <a:rPr lang="en-GB" sz="1200" spc="30" dirty="0">
                <a:solidFill>
                  <a:prstClr val="black"/>
                </a:solidFill>
              </a:rPr>
              <a:t>[</a:t>
            </a:r>
            <a:r>
              <a:rPr lang="de-DE" sz="1200" spc="30" dirty="0">
                <a:solidFill>
                  <a:prstClr val="black"/>
                </a:solidFill>
              </a:rPr>
              <a:t>Hake et al., 2023</a:t>
            </a:r>
            <a:r>
              <a:rPr lang="en-GB" sz="1200" dirty="0">
                <a:solidFill>
                  <a:prstClr val="black"/>
                </a:solidFill>
              </a:rPr>
              <a:t>]</a:t>
            </a:r>
            <a:endParaRPr lang="en-GB" sz="1200" b="1" spc="30" dirty="0">
              <a:solidFill>
                <a:prstClr val="blac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GB" sz="2400" spc="30" dirty="0"/>
              <a:t> </a:t>
            </a:r>
            <a:endParaRPr lang="en-GB" b="1" spc="30" dirty="0"/>
          </a:p>
        </p:txBody>
      </p:sp>
    </p:spTree>
    <p:extLst>
      <p:ext uri="{BB962C8B-B14F-4D97-AF65-F5344CB8AC3E}">
        <p14:creationId xmlns:p14="http://schemas.microsoft.com/office/powerpoint/2010/main" val="65419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922595" y="3053108"/>
            <a:ext cx="749273" cy="160114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583991" y="4388187"/>
            <a:ext cx="899820" cy="1909876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6077604" y="4635343"/>
            <a:ext cx="789738" cy="160545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4555995" y="3917763"/>
            <a:ext cx="1004946" cy="1892918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4434434" y="2293152"/>
            <a:ext cx="1069970" cy="1899838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5926952" y="1620790"/>
            <a:ext cx="797890" cy="1612607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7164211" y="1861083"/>
            <a:ext cx="898662" cy="1574430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622194" y="3370842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Individual</a:t>
            </a:r>
          </a:p>
          <a:p>
            <a:pPr algn="ctr"/>
            <a:r>
              <a:rPr lang="en-US" sz="2800" b="1" dirty="0">
                <a:latin typeface="+mj-lt"/>
              </a:rPr>
              <a:t>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6B3A0-31F7-56CC-3EB2-217106B16D60}"/>
              </a:ext>
            </a:extLst>
          </p:cNvPr>
          <p:cNvSpPr txBox="1"/>
          <p:nvPr/>
        </p:nvSpPr>
        <p:spPr>
          <a:xfrm>
            <a:off x="1540443" y="5330433"/>
            <a:ext cx="4781144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spc="30" dirty="0"/>
              <a:t>better-ear audiometry </a:t>
            </a:r>
            <a:br>
              <a:rPr lang="en-GB" sz="2400" spc="30" dirty="0"/>
            </a:br>
            <a:r>
              <a:rPr lang="en-GB" sz="2400" spc="30" dirty="0"/>
              <a:t>(pure-tone average; </a:t>
            </a:r>
            <a:r>
              <a:rPr lang="en-GB" sz="2400" b="1" spc="30" dirty="0"/>
              <a:t>PTA</a:t>
            </a:r>
            <a:r>
              <a:rPr lang="en-GB" sz="2400" spc="30" dirty="0"/>
              <a:t>) </a:t>
            </a:r>
            <a:endParaRPr lang="en-GB" b="1" spc="3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DA867-9A5E-D45B-6E38-BAF02C190CEC}"/>
              </a:ext>
            </a:extLst>
          </p:cNvPr>
          <p:cNvSpPr txBox="1"/>
          <p:nvPr/>
        </p:nvSpPr>
        <p:spPr>
          <a:xfrm>
            <a:off x="1806451" y="2126609"/>
            <a:ext cx="3543110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2400" spc="30" dirty="0"/>
              <a:t>survey </a:t>
            </a:r>
            <a:br>
              <a:rPr lang="en-GB" sz="2400" spc="30" dirty="0"/>
            </a:br>
            <a:r>
              <a:rPr lang="en-GB" sz="2400" spc="30" dirty="0"/>
              <a:t>(age, gender etc.) </a:t>
            </a:r>
            <a:endParaRPr lang="en-GB" b="1" spc="30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89B3BD6-7D5C-8D41-3D95-C7D298B795DD}"/>
              </a:ext>
            </a:extLst>
          </p:cNvPr>
          <p:cNvSpPr txBox="1">
            <a:spLocks/>
          </p:cNvSpPr>
          <p:nvPr/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Procedure</a:t>
            </a:r>
            <a:endParaRPr lang="en-GB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50B2684-F9A2-E46E-F1F0-3A6F7C1ED2F6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3ACF38-ABF4-9F22-7FD3-EE7F62B7D5BC}"/>
              </a:ext>
            </a:extLst>
          </p:cNvPr>
          <p:cNvSpPr txBox="1"/>
          <p:nvPr/>
        </p:nvSpPr>
        <p:spPr>
          <a:xfrm>
            <a:off x="8721347" y="5522511"/>
            <a:ext cx="3543110" cy="10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b="1" spc="30" dirty="0"/>
              <a:t>GOLD-MSI</a:t>
            </a:r>
            <a:br>
              <a:rPr lang="en-GB" sz="2400" spc="30" dirty="0"/>
            </a:br>
            <a:r>
              <a:rPr lang="en-GB" sz="2400" spc="30" dirty="0"/>
              <a:t>musical sophistication</a:t>
            </a:r>
            <a:br>
              <a:rPr lang="en-GB" sz="2400" spc="30" dirty="0"/>
            </a:br>
            <a:r>
              <a:rPr lang="en-GB" sz="1200" spc="30" dirty="0"/>
              <a:t>[</a:t>
            </a:r>
            <a:r>
              <a:rPr lang="en-GB" sz="1200" spc="30" dirty="0" err="1"/>
              <a:t>Müllensiefen</a:t>
            </a:r>
            <a:r>
              <a:rPr lang="en-GB" sz="1200" spc="30" dirty="0"/>
              <a:t> et al., 2014]</a:t>
            </a:r>
            <a:endParaRPr lang="en-GB" sz="1200" b="1" spc="3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98A5E-D5F2-123E-B290-0DE687BCFCF9}"/>
              </a:ext>
            </a:extLst>
          </p:cNvPr>
          <p:cNvSpPr txBox="1"/>
          <p:nvPr/>
        </p:nvSpPr>
        <p:spPr>
          <a:xfrm>
            <a:off x="7613542" y="1074562"/>
            <a:ext cx="478114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sz="2400" spc="30" dirty="0"/>
              <a:t>Musical Scene Analysis Test</a:t>
            </a:r>
            <a:br>
              <a:rPr lang="en-GB" sz="2400" spc="30" dirty="0"/>
            </a:br>
            <a:r>
              <a:rPr lang="en-GB" sz="2400" spc="30" dirty="0"/>
              <a:t>(adaptive with 30 items)</a:t>
            </a:r>
            <a:br>
              <a:rPr lang="en-GB" sz="2400" spc="30" dirty="0"/>
            </a:br>
            <a:r>
              <a:rPr lang="en-GB" sz="1200" spc="30" dirty="0">
                <a:solidFill>
                  <a:prstClr val="black"/>
                </a:solidFill>
              </a:rPr>
              <a:t>[</a:t>
            </a:r>
            <a:r>
              <a:rPr lang="de-DE" sz="1200" spc="30" dirty="0">
                <a:solidFill>
                  <a:prstClr val="black"/>
                </a:solidFill>
              </a:rPr>
              <a:t>Hake et al., 2023</a:t>
            </a:r>
            <a:r>
              <a:rPr lang="en-GB" sz="1200" dirty="0">
                <a:solidFill>
                  <a:prstClr val="black"/>
                </a:solidFill>
              </a:rPr>
              <a:t>]</a:t>
            </a:r>
            <a:endParaRPr lang="en-GB" sz="1200" b="1" spc="30" dirty="0">
              <a:solidFill>
                <a:prstClr val="blac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GB" sz="2400" spc="30" dirty="0"/>
              <a:t> </a:t>
            </a:r>
            <a:endParaRPr lang="en-GB" b="1" spc="30" dirty="0"/>
          </a:p>
        </p:txBody>
      </p:sp>
    </p:spTree>
    <p:extLst>
      <p:ext uri="{BB962C8B-B14F-4D97-AF65-F5344CB8AC3E}">
        <p14:creationId xmlns:p14="http://schemas.microsoft.com/office/powerpoint/2010/main" val="428432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8290118" y="2770130"/>
            <a:ext cx="918128" cy="1961972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583991" y="4388187"/>
            <a:ext cx="899820" cy="1909876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6077604" y="4635343"/>
            <a:ext cx="789738" cy="160545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2321" r="32321"/>
          <a:stretch/>
        </p:blipFill>
        <p:spPr>
          <a:xfrm rot="9685444">
            <a:off x="4555995" y="3917763"/>
            <a:ext cx="1004946" cy="1892918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30524"/>
          <a:stretch/>
        </p:blipFill>
        <p:spPr>
          <a:xfrm rot="12901279">
            <a:off x="4434434" y="2293152"/>
            <a:ext cx="1069970" cy="1899838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r="25261"/>
          <a:stretch/>
        </p:blipFill>
        <p:spPr>
          <a:xfrm rot="15484771">
            <a:off x="5926952" y="1620790"/>
            <a:ext cx="797890" cy="1612607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7164211" y="1861083"/>
            <a:ext cx="898662" cy="1574430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622194" y="3370842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Individual</a:t>
            </a:r>
          </a:p>
          <a:p>
            <a:pPr algn="ctr"/>
            <a:r>
              <a:rPr lang="en-US" sz="2800" b="1" dirty="0">
                <a:latin typeface="+mj-lt"/>
              </a:rPr>
              <a:t>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6B3A0-31F7-56CC-3EB2-217106B16D60}"/>
              </a:ext>
            </a:extLst>
          </p:cNvPr>
          <p:cNvSpPr txBox="1"/>
          <p:nvPr/>
        </p:nvSpPr>
        <p:spPr>
          <a:xfrm>
            <a:off x="1540443" y="5330433"/>
            <a:ext cx="4781144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spc="30" dirty="0"/>
              <a:t>better-ear audiometry </a:t>
            </a:r>
            <a:br>
              <a:rPr lang="en-GB" sz="2400" spc="30" dirty="0"/>
            </a:br>
            <a:r>
              <a:rPr lang="en-GB" sz="2400" spc="30" dirty="0"/>
              <a:t>(pure-tone average; </a:t>
            </a:r>
            <a:r>
              <a:rPr lang="en-GB" sz="2400" b="1" spc="30" dirty="0"/>
              <a:t>PTA</a:t>
            </a:r>
            <a:r>
              <a:rPr lang="en-GB" sz="2400" spc="30" dirty="0"/>
              <a:t>) </a:t>
            </a:r>
            <a:endParaRPr lang="en-GB" b="1" spc="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B76CA-006F-D4E5-4141-8C5235822F12}"/>
              </a:ext>
            </a:extLst>
          </p:cNvPr>
          <p:cNvSpPr txBox="1"/>
          <p:nvPr/>
        </p:nvSpPr>
        <p:spPr>
          <a:xfrm>
            <a:off x="7613542" y="1074562"/>
            <a:ext cx="478114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sz="2400" spc="30" dirty="0"/>
              <a:t>Musical Scene Analysis Test</a:t>
            </a:r>
            <a:br>
              <a:rPr lang="en-GB" sz="2400" spc="30" dirty="0"/>
            </a:br>
            <a:r>
              <a:rPr lang="en-GB" sz="2400" spc="30" dirty="0"/>
              <a:t>(adaptive with 30 items)</a:t>
            </a:r>
            <a:br>
              <a:rPr lang="en-GB" sz="2400" spc="30" dirty="0"/>
            </a:br>
            <a:r>
              <a:rPr lang="en-GB" sz="1200" spc="30" dirty="0">
                <a:solidFill>
                  <a:prstClr val="black"/>
                </a:solidFill>
              </a:rPr>
              <a:t>[</a:t>
            </a:r>
            <a:r>
              <a:rPr lang="de-DE" sz="1200" spc="30" dirty="0">
                <a:solidFill>
                  <a:prstClr val="black"/>
                </a:solidFill>
              </a:rPr>
              <a:t>Hake et al., 2023</a:t>
            </a:r>
            <a:r>
              <a:rPr lang="en-GB" sz="1200" dirty="0">
                <a:solidFill>
                  <a:prstClr val="black"/>
                </a:solidFill>
              </a:rPr>
              <a:t>]</a:t>
            </a:r>
            <a:endParaRPr lang="en-GB" sz="1200" b="1" spc="30" dirty="0">
              <a:solidFill>
                <a:prstClr val="blac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GB" sz="2400" spc="30" dirty="0"/>
              <a:t> </a:t>
            </a:r>
            <a:endParaRPr lang="en-GB" b="1" spc="3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DA867-9A5E-D45B-6E38-BAF02C190CEC}"/>
              </a:ext>
            </a:extLst>
          </p:cNvPr>
          <p:cNvSpPr txBox="1"/>
          <p:nvPr/>
        </p:nvSpPr>
        <p:spPr>
          <a:xfrm>
            <a:off x="1806451" y="2126609"/>
            <a:ext cx="3543110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2400" spc="30" dirty="0"/>
              <a:t>survey </a:t>
            </a:r>
            <a:br>
              <a:rPr lang="en-GB" sz="2400" spc="30" dirty="0"/>
            </a:br>
            <a:r>
              <a:rPr lang="en-GB" sz="2400" spc="30" dirty="0"/>
              <a:t>(age, gender etc.) </a:t>
            </a:r>
            <a:endParaRPr lang="en-GB" b="1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F17B8-6510-AB0B-42C1-CFABF1497FA6}"/>
              </a:ext>
            </a:extLst>
          </p:cNvPr>
          <p:cNvSpPr txBox="1"/>
          <p:nvPr/>
        </p:nvSpPr>
        <p:spPr>
          <a:xfrm>
            <a:off x="8721347" y="5522511"/>
            <a:ext cx="3543110" cy="10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b="1" spc="30" dirty="0"/>
              <a:t>GOLD-MSI</a:t>
            </a:r>
            <a:br>
              <a:rPr lang="en-GB" sz="2400" spc="30" dirty="0"/>
            </a:br>
            <a:r>
              <a:rPr lang="en-GB" sz="2400" spc="30" dirty="0"/>
              <a:t>musical sophistication</a:t>
            </a:r>
            <a:br>
              <a:rPr lang="en-GB" sz="2400" spc="30" dirty="0"/>
            </a:br>
            <a:r>
              <a:rPr lang="en-GB" sz="1200" spc="30" dirty="0"/>
              <a:t>[</a:t>
            </a:r>
            <a:r>
              <a:rPr lang="en-GB" sz="1200" spc="30" dirty="0" err="1"/>
              <a:t>Müllensiefen</a:t>
            </a:r>
            <a:r>
              <a:rPr lang="en-GB" sz="1200" spc="30" dirty="0"/>
              <a:t> et al., 2014]</a:t>
            </a:r>
            <a:endParaRPr lang="en-GB" sz="1200" b="1" spc="3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8515F-3F67-0C5B-0B7A-94423246083A}"/>
              </a:ext>
            </a:extLst>
          </p:cNvPr>
          <p:cNvSpPr txBox="1"/>
          <p:nvPr/>
        </p:nvSpPr>
        <p:spPr>
          <a:xfrm>
            <a:off x="9502755" y="3159292"/>
            <a:ext cx="3815303" cy="12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400" spc="30" dirty="0"/>
              <a:t>backward </a:t>
            </a:r>
            <a:br>
              <a:rPr lang="en-GB" sz="2400" spc="30" dirty="0"/>
            </a:br>
            <a:r>
              <a:rPr lang="en-GB" sz="2400" spc="30" dirty="0"/>
              <a:t>digit span test</a:t>
            </a:r>
            <a:br>
              <a:rPr lang="en-GB" sz="2400" spc="30" dirty="0"/>
            </a:br>
            <a:r>
              <a:rPr lang="en-GB" sz="1200" spc="30" dirty="0"/>
              <a:t>[e.g., </a:t>
            </a:r>
            <a:r>
              <a:rPr lang="da-DK" sz="1200" spc="30" dirty="0"/>
              <a:t>Talamini et al.,</a:t>
            </a:r>
          </a:p>
          <a:p>
            <a:pPr>
              <a:lnSpc>
                <a:spcPct val="110000"/>
              </a:lnSpc>
            </a:pPr>
            <a:r>
              <a:rPr lang="da-DK" sz="1200" spc="30" dirty="0"/>
              <a:t>2017; Weiss et al., 2016</a:t>
            </a:r>
            <a:r>
              <a:rPr lang="en-GB" sz="1200" dirty="0"/>
              <a:t>]</a:t>
            </a:r>
            <a:endParaRPr lang="en-GB" sz="1200" b="1" spc="30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89B3BD6-7D5C-8D41-3D95-C7D298B795DD}"/>
              </a:ext>
            </a:extLst>
          </p:cNvPr>
          <p:cNvSpPr txBox="1">
            <a:spLocks/>
          </p:cNvSpPr>
          <p:nvPr/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Procedure</a:t>
            </a:r>
            <a:endParaRPr lang="en-GB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50B2684-F9A2-E46E-F1F0-3A6F7C1ED2F6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7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467BAF5-2FF4-C44E-5990-74C969033B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1" r="33070" b="5610"/>
          <a:stretch/>
        </p:blipFill>
        <p:spPr>
          <a:xfrm>
            <a:off x="2556666" y="1531745"/>
            <a:ext cx="7579554" cy="4770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04C7F-5C58-4ED1-A5B5-BC46476F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/>
              <a:t>Participants</a:t>
            </a:r>
            <a:endParaRPr lang="en-GB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555175C-5096-4D30-81A7-67D34BCD6ADF}"/>
              </a:ext>
            </a:extLst>
          </p:cNvPr>
          <p:cNvSpPr txBox="1">
            <a:spLocks/>
          </p:cNvSpPr>
          <p:nvPr/>
        </p:nvSpPr>
        <p:spPr>
          <a:xfrm>
            <a:off x="2062921" y="8621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83582DB2-9D11-5BF3-7368-FD6084E79FED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432E8B-7ACE-975C-EEA3-E6A28E4AA8FD}"/>
              </a:ext>
            </a:extLst>
          </p:cNvPr>
          <p:cNvSpPr/>
          <p:nvPr/>
        </p:nvSpPr>
        <p:spPr>
          <a:xfrm>
            <a:off x="3554005" y="1885949"/>
            <a:ext cx="2928939" cy="2114551"/>
          </a:xfrm>
          <a:prstGeom prst="roundRect">
            <a:avLst/>
          </a:prstGeom>
          <a:noFill/>
          <a:ln w="57150">
            <a:solidFill>
              <a:srgbClr val="E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C15296-C62B-ABAB-053A-A35755393E93}"/>
              </a:ext>
            </a:extLst>
          </p:cNvPr>
          <p:cNvSpPr/>
          <p:nvPr/>
        </p:nvSpPr>
        <p:spPr>
          <a:xfrm>
            <a:off x="6552863" y="1885949"/>
            <a:ext cx="3335267" cy="2114551"/>
          </a:xfrm>
          <a:prstGeom prst="roundRect">
            <a:avLst/>
          </a:prstGeom>
          <a:noFill/>
          <a:ln w="57150">
            <a:solidFill>
              <a:srgbClr val="86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C05B5B-51DB-8694-AEAA-4683796BB80B}"/>
              </a:ext>
            </a:extLst>
          </p:cNvPr>
          <p:cNvSpPr/>
          <p:nvPr/>
        </p:nvSpPr>
        <p:spPr>
          <a:xfrm>
            <a:off x="3554005" y="4076699"/>
            <a:ext cx="2928939" cy="1842927"/>
          </a:xfrm>
          <a:prstGeom prst="roundRect">
            <a:avLst/>
          </a:prstGeom>
          <a:noFill/>
          <a:ln w="57150">
            <a:solidFill>
              <a:srgbClr val="007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7D75CF-F79C-45C1-7625-535F8F045CB1}"/>
              </a:ext>
            </a:extLst>
          </p:cNvPr>
          <p:cNvSpPr/>
          <p:nvPr/>
        </p:nvSpPr>
        <p:spPr>
          <a:xfrm>
            <a:off x="6552863" y="4076699"/>
            <a:ext cx="3335267" cy="1842927"/>
          </a:xfrm>
          <a:prstGeom prst="roundRect">
            <a:avLst/>
          </a:prstGeom>
          <a:noFill/>
          <a:ln w="57150">
            <a:solidFill>
              <a:srgbClr val="CD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>
              <a:solidFill>
                <a:srgbClr val="CD534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F71BE-E6C3-0DD5-30D9-F5903366C483}"/>
              </a:ext>
            </a:extLst>
          </p:cNvPr>
          <p:cNvSpPr txBox="1"/>
          <p:nvPr/>
        </p:nvSpPr>
        <p:spPr>
          <a:xfrm>
            <a:off x="3554005" y="6302327"/>
            <a:ext cx="6334125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pc="30" dirty="0"/>
              <a:t>pure tone average [hearing thresholds] dB HL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487B1-CECA-F20D-C79C-631AA6C06146}"/>
              </a:ext>
            </a:extLst>
          </p:cNvPr>
          <p:cNvSpPr txBox="1"/>
          <p:nvPr/>
        </p:nvSpPr>
        <p:spPr>
          <a:xfrm>
            <a:off x="1132672" y="2343059"/>
            <a:ext cx="540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lvl="1"/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 </a:t>
            </a:r>
            <a:r>
              <a:rPr lang="en-GB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oNH</a:t>
            </a:r>
            <a:b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 = 62.3 years;</a:t>
            </a:r>
            <a:b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SD = 7.3)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70799-30AC-3B1D-B7A8-5EAF7BEAA337}"/>
              </a:ext>
            </a:extLst>
          </p:cNvPr>
          <p:cNvSpPr txBox="1"/>
          <p:nvPr/>
        </p:nvSpPr>
        <p:spPr>
          <a:xfrm>
            <a:off x="1132672" y="4457610"/>
            <a:ext cx="540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lvl="1"/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</a:t>
            </a:r>
            <a:r>
              <a:rPr lang="en-GB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yNH</a:t>
            </a:r>
            <a:b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 = 25.3 years;</a:t>
            </a:r>
            <a:b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SD = 4.1)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A2670-3DD3-1ED6-62D6-4EB231CEE861}"/>
              </a:ext>
            </a:extLst>
          </p:cNvPr>
          <p:cNvSpPr txBox="1"/>
          <p:nvPr/>
        </p:nvSpPr>
        <p:spPr>
          <a:xfrm>
            <a:off x="9829291" y="2394513"/>
            <a:ext cx="540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lvl="1"/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 </a:t>
            </a:r>
            <a:r>
              <a:rPr lang="en-GB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oHI</a:t>
            </a:r>
            <a:b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 = 67.8 years;</a:t>
            </a:r>
            <a:b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SD = 7.3)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102B2-7E5E-01B1-1311-C0C558017D4D}"/>
              </a:ext>
            </a:extLst>
          </p:cNvPr>
          <p:cNvSpPr txBox="1"/>
          <p:nvPr/>
        </p:nvSpPr>
        <p:spPr>
          <a:xfrm>
            <a:off x="9829291" y="4457609"/>
            <a:ext cx="540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lvl="1"/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</a:t>
            </a:r>
            <a:r>
              <a:rPr lang="en-GB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yHI</a:t>
            </a:r>
            <a:b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 = 26 years)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42494-56FE-7C20-C98E-AE35674BD8D0}"/>
              </a:ext>
            </a:extLst>
          </p:cNvPr>
          <p:cNvSpPr txBox="1"/>
          <p:nvPr/>
        </p:nvSpPr>
        <p:spPr>
          <a:xfrm>
            <a:off x="7723938" y="1483339"/>
            <a:ext cx="2357030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b="1" spc="30" dirty="0">
                <a:solidFill>
                  <a:schemeClr val="accent6">
                    <a:lumMod val="50000"/>
                  </a:schemeClr>
                </a:solidFill>
              </a:rPr>
              <a:t>actual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6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7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E209643-1DA1-41C8-0564-EC491370C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2" t="34414"/>
          <a:stretch/>
        </p:blipFill>
        <p:spPr>
          <a:xfrm>
            <a:off x="7331675" y="1676753"/>
            <a:ext cx="2921739" cy="5057780"/>
          </a:xfrm>
          <a:prstGeom prst="rect">
            <a:avLst/>
          </a:prstGeom>
        </p:spPr>
      </p:pic>
      <p:pic>
        <p:nvPicPr>
          <p:cNvPr id="4" name="Picture 3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8F18A3C-C358-D75C-8665-2AD56CFC89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4" r="91656"/>
          <a:stretch/>
        </p:blipFill>
        <p:spPr>
          <a:xfrm>
            <a:off x="6400800" y="1676750"/>
            <a:ext cx="965201" cy="505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04C7F-5C58-4ED1-A5B5-BC46476F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/>
              <a:t>Results – MSA</a:t>
            </a:r>
            <a:endParaRPr lang="en-GB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555175C-5096-4D30-81A7-67D34BCD6ADF}"/>
              </a:ext>
            </a:extLst>
          </p:cNvPr>
          <p:cNvSpPr txBox="1">
            <a:spLocks/>
          </p:cNvSpPr>
          <p:nvPr/>
        </p:nvSpPr>
        <p:spPr>
          <a:xfrm>
            <a:off x="2062921" y="8621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FE2ED916-8669-2749-4DDA-1E1A7B247F06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2F61D-F0DA-C091-76AB-AFEB11E83BA9}"/>
              </a:ext>
            </a:extLst>
          </p:cNvPr>
          <p:cNvCxnSpPr/>
          <p:nvPr/>
        </p:nvCxnSpPr>
        <p:spPr>
          <a:xfrm>
            <a:off x="7688580" y="1412650"/>
            <a:ext cx="7239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487195-3D8E-BD03-B066-AB2E78A4BA89}"/>
              </a:ext>
            </a:extLst>
          </p:cNvPr>
          <p:cNvCxnSpPr>
            <a:cxnSpLocks/>
          </p:cNvCxnSpPr>
          <p:nvPr/>
        </p:nvCxnSpPr>
        <p:spPr>
          <a:xfrm>
            <a:off x="7688580" y="1231675"/>
            <a:ext cx="1419225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882A78-142F-9E75-A265-BADEBC4DD55C}"/>
              </a:ext>
            </a:extLst>
          </p:cNvPr>
          <p:cNvSpPr txBox="1"/>
          <p:nvPr/>
        </p:nvSpPr>
        <p:spPr>
          <a:xfrm>
            <a:off x="7885430" y="1186633"/>
            <a:ext cx="447675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pc="30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7A0AC-08D0-7048-FE15-470FC6825E4F}"/>
              </a:ext>
            </a:extLst>
          </p:cNvPr>
          <p:cNvSpPr txBox="1"/>
          <p:nvPr/>
        </p:nvSpPr>
        <p:spPr>
          <a:xfrm>
            <a:off x="8156098" y="966598"/>
            <a:ext cx="747713" cy="37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pc="30" dirty="0"/>
              <a:t>***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C84651-2981-48F5-9741-33EBD3C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The adaptive MSA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7F43-BC50-40DE-A752-2B5EF70B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790700"/>
            <a:ext cx="8604251" cy="43751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suitable for young </a:t>
            </a:r>
            <a:r>
              <a:rPr lang="en-GB" sz="2800" b="1" dirty="0"/>
              <a:t>normal-hearing</a:t>
            </a:r>
            <a:r>
              <a:rPr lang="en-GB" sz="2800" dirty="0"/>
              <a:t> musicians as well as older </a:t>
            </a:r>
            <a:r>
              <a:rPr lang="en-GB" sz="2800" b="1" dirty="0"/>
              <a:t>hearing-impaired</a:t>
            </a:r>
            <a:r>
              <a:rPr lang="en-GB" sz="2800" dirty="0"/>
              <a:t> non-musicians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ecological valid with realistic stimuli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quick to administer (adaptive)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flexibility with adjustable test length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user-friendly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enjoyable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easy-to-implement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open-source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and freely available</a:t>
            </a:r>
            <a:endParaRPr lang="en-GB" sz="2400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E04771B9-E56C-5664-CF2B-7B94F88AC840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99EFC25-F3E3-8ADF-9D4A-88D6F2B1A5CB}"/>
              </a:ext>
            </a:extLst>
          </p:cNvPr>
          <p:cNvSpPr/>
          <p:nvPr/>
        </p:nvSpPr>
        <p:spPr>
          <a:xfrm>
            <a:off x="-1" y="4495800"/>
            <a:ext cx="1450975" cy="553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CD97E5AC-EA50-A5D5-83B4-71E358F2B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1790700"/>
            <a:ext cx="914400" cy="914400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128CAF9E-D3B2-C96E-DD82-CF9988F8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794" y="2733676"/>
            <a:ext cx="914400" cy="914400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DEA06FAC-5F41-B067-EEDA-5080211B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394" y="3479005"/>
            <a:ext cx="914400" cy="914400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9F766C2-1FAF-3E52-6D27-E01DC46D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206" y="4165596"/>
            <a:ext cx="914400" cy="914400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5801A34D-0D8B-E6E8-2724-5669E88CC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795" y="4876800"/>
            <a:ext cx="914400" cy="914400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75434ECF-34B0-DC47-0042-F417830F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4677" y="5586604"/>
            <a:ext cx="914400" cy="914400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F2D17F96-950B-7BD4-3B91-1C2E0EC0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977" y="6958204"/>
            <a:ext cx="914400" cy="914400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ABDC7F4C-56CE-91D6-46E4-EC2BE26F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5438" y="7661657"/>
            <a:ext cx="914400" cy="914400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A438BE54-CE0E-0488-32E9-0DA677890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961" y="8347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C84651-2981-48F5-9741-33EBD3C9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-1785776"/>
            <a:ext cx="8605080" cy="438398"/>
          </a:xfrm>
        </p:spPr>
        <p:txBody>
          <a:bodyPr/>
          <a:lstStyle/>
          <a:p>
            <a:r>
              <a:rPr lang="en-GB" sz="3200" b="1" dirty="0"/>
              <a:t>THE MSA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7F43-BC50-40DE-A752-2B5EF70B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-933450"/>
            <a:ext cx="8604251" cy="43751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suitable for young </a:t>
            </a:r>
            <a:r>
              <a:rPr lang="en-GB" sz="2800" b="1" dirty="0"/>
              <a:t>normal-hearing</a:t>
            </a:r>
            <a:r>
              <a:rPr lang="en-GB" sz="2800" dirty="0"/>
              <a:t> musicians as well as older </a:t>
            </a:r>
            <a:r>
              <a:rPr lang="en-GB" sz="2800" b="1" dirty="0"/>
              <a:t>hearing-impaired</a:t>
            </a:r>
            <a:r>
              <a:rPr lang="en-GB" sz="2800" dirty="0"/>
              <a:t> non-musicians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ecological valid with realistic stimuli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quick to administer (adaptive)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flexibility with adjustable test length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user-friendly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enjoyable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easy-to-implement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open-source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and freely available</a:t>
            </a:r>
            <a:endParaRPr lang="en-GB" sz="2400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E04771B9-E56C-5664-CF2B-7B94F88AC840}"/>
              </a:ext>
            </a:extLst>
          </p:cNvPr>
          <p:cNvCxnSpPr>
            <a:cxnSpLocks/>
          </p:cNvCxnSpPr>
          <p:nvPr/>
        </p:nvCxnSpPr>
        <p:spPr>
          <a:xfrm>
            <a:off x="2050221" y="-1268606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99EFC25-F3E3-8ADF-9D4A-88D6F2B1A5CB}"/>
              </a:ext>
            </a:extLst>
          </p:cNvPr>
          <p:cNvSpPr/>
          <p:nvPr/>
        </p:nvSpPr>
        <p:spPr>
          <a:xfrm>
            <a:off x="-1" y="1771650"/>
            <a:ext cx="1450975" cy="553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CD97E5AC-EA50-A5D5-83B4-71E358F2B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-933450"/>
            <a:ext cx="914400" cy="914400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128CAF9E-D3B2-C96E-DD82-CF9988F8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794" y="9526"/>
            <a:ext cx="914400" cy="914400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DEA06FAC-5F41-B067-EEDA-5080211B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394" y="754855"/>
            <a:ext cx="914400" cy="914400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9F766C2-1FAF-3E52-6D27-E01DC46D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206" y="1441446"/>
            <a:ext cx="914400" cy="914400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5801A34D-0D8B-E6E8-2724-5669E88CC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795" y="2152650"/>
            <a:ext cx="914400" cy="914400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75434ECF-34B0-DC47-0042-F417830F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4677" y="2862454"/>
            <a:ext cx="914400" cy="914400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F2D17F96-950B-7BD4-3B91-1C2E0EC0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977" y="4234054"/>
            <a:ext cx="914400" cy="914400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ABDC7F4C-56CE-91D6-46E4-EC2BE26F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5438" y="4937507"/>
            <a:ext cx="914400" cy="914400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A438BE54-CE0E-0488-32E9-0DA677890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961" y="56233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1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2ACE-8D80-42B7-98B4-2BFD4243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0" y="574040"/>
            <a:ext cx="8605080" cy="865188"/>
          </a:xfrm>
        </p:spPr>
        <p:txBody>
          <a:bodyPr anchor="ctr">
            <a:normAutofit/>
          </a:bodyPr>
          <a:lstStyle/>
          <a:p>
            <a:r>
              <a:rPr lang="en-GB" sz="3200" b="1" dirty="0"/>
              <a:t>Auditory Scene Analysis (ASA)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910F-00A7-4EB2-AAFE-A90821B9C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722097"/>
            <a:ext cx="8604251" cy="411933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2400" i="1" dirty="0"/>
              <a:t>“Auditory scene analysis is the process by which the auditory system separates the individual sounds in natural-world situations…” </a:t>
            </a:r>
            <a:br>
              <a:rPr lang="en-GB" sz="2400" i="1" dirty="0"/>
            </a:br>
            <a:r>
              <a:rPr lang="en-GB" sz="1600" i="1" dirty="0"/>
              <a:t>(Bregman, 1990, MIT Press)</a:t>
            </a:r>
            <a:endParaRPr lang="de-DE" sz="2400" i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1B4FE1D-A8A6-4874-3F30-98C8DF91747F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20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C84651-2981-48F5-9741-33EBD3C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7F43-BC50-40DE-A752-2B5EF70B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701800"/>
            <a:ext cx="8604251" cy="4464049"/>
          </a:xfrm>
        </p:spPr>
        <p:txBody>
          <a:bodyPr anchor="ctr"/>
          <a:lstStyle/>
          <a:p>
            <a:pPr marL="0" indent="0">
              <a:buNone/>
            </a:pPr>
            <a:r>
              <a:rPr lang="en-GB" sz="2000" dirty="0">
                <a:solidFill>
                  <a:srgbClr val="222222"/>
                </a:solidFill>
                <a:latin typeface="Merriweather Sans" pitchFamily="2" charset="0"/>
              </a:rPr>
              <a:t>Hake, R., Bürgel, M., Nguyen, N.K. , Greasley, A., </a:t>
            </a:r>
            <a:r>
              <a:rPr lang="en-GB" sz="2000" dirty="0" err="1">
                <a:solidFill>
                  <a:srgbClr val="222222"/>
                </a:solidFill>
                <a:latin typeface="Merriweather Sans" pitchFamily="2" charset="0"/>
              </a:rPr>
              <a:t>Müllensiefen</a:t>
            </a:r>
            <a:r>
              <a:rPr lang="en-GB" sz="2000" dirty="0">
                <a:solidFill>
                  <a:srgbClr val="222222"/>
                </a:solidFill>
                <a:latin typeface="Merriweather Sans" pitchFamily="2" charset="0"/>
              </a:rPr>
              <a:t>, D. &amp; Siedenburg, K. (2023). </a:t>
            </a:r>
            <a:r>
              <a:rPr lang="en-GB" sz="2000" i="1" dirty="0">
                <a:solidFill>
                  <a:srgbClr val="222222"/>
                </a:solidFill>
                <a:latin typeface="Merriweather Sans" pitchFamily="2" charset="0"/>
              </a:rPr>
              <a:t>Development of an adaptive test of musical scene analysis abilities for normal-hearing and hearing-impaired listeners. </a:t>
            </a:r>
            <a:r>
              <a:rPr lang="en-GB" sz="2000" dirty="0">
                <a:solidFill>
                  <a:srgbClr val="222222"/>
                </a:solidFill>
                <a:latin typeface="Merriweather Sans" pitchFamily="2" charset="0"/>
              </a:rPr>
              <a:t>Behavioural Research Methods (2023). https://doi.org/10.3758/s13428-023-02279-y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E04771B9-E56C-5664-CF2B-7B94F88AC840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45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30BC-B699-480A-902E-A4B9B7F92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48" y="2034244"/>
            <a:ext cx="3996444" cy="1469814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400" kern="1200" spc="3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 you for your attention!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23681B-5379-4DD6-9464-7A287444CA23}"/>
              </a:ext>
            </a:extLst>
          </p:cNvPr>
          <p:cNvSpPr txBox="1">
            <a:spLocks/>
          </p:cNvSpPr>
          <p:nvPr/>
        </p:nvSpPr>
        <p:spPr>
          <a:xfrm>
            <a:off x="339348" y="4356734"/>
            <a:ext cx="4968550" cy="115267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50" baseline="0">
                <a:solidFill>
                  <a:srgbClr val="005D9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800" kern="1200" spc="3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98892A-1247-45E0-89D8-EF7F8690EF94}"/>
              </a:ext>
            </a:extLst>
          </p:cNvPr>
          <p:cNvSpPr txBox="1">
            <a:spLocks/>
          </p:cNvSpPr>
          <p:nvPr/>
        </p:nvSpPr>
        <p:spPr>
          <a:xfrm>
            <a:off x="8436261" y="5275180"/>
            <a:ext cx="7992888" cy="146981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kern="1200" spc="8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Questions?</a:t>
            </a:r>
          </a:p>
        </p:txBody>
      </p:sp>
      <p:pic>
        <p:nvPicPr>
          <p:cNvPr id="4" name="Picture 3" descr="A picture containing outdoor, yellow, nature&#10;&#10;Description automatically generated">
            <a:extLst>
              <a:ext uri="{FF2B5EF4-FFF2-40B4-BE49-F238E27FC236}">
                <a16:creationId xmlns:a16="http://schemas.microsoft.com/office/drawing/2014/main" id="{7290857C-6756-4F17-B395-8494597A7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0"/>
            <a:ext cx="788886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BF0C1-5EA0-8272-9FD9-5DF893D6FFCF}"/>
              </a:ext>
            </a:extLst>
          </p:cNvPr>
          <p:cNvSpPr txBox="1"/>
          <p:nvPr/>
        </p:nvSpPr>
        <p:spPr>
          <a:xfrm>
            <a:off x="279355" y="5844637"/>
            <a:ext cx="8216900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200" spc="3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e-mail:</a:t>
            </a:r>
            <a:br>
              <a:rPr lang="en-US" sz="1800" kern="1200" spc="3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spc="3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robin.hake@uni-oldenburg.de</a:t>
            </a: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5F6CED5-067C-F71A-9C32-21E02115A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8" y="446185"/>
            <a:ext cx="1982952" cy="14036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4692AD7-7389-C8DE-9FC9-57DA71BC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23" y="1558738"/>
            <a:ext cx="4286250" cy="4286250"/>
          </a:xfrm>
          <a:prstGeom prst="rect">
            <a:avLst/>
          </a:prstGeom>
        </p:spPr>
      </p:pic>
      <p:sp>
        <p:nvSpPr>
          <p:cNvPr id="7" name="Textfeld 13">
            <a:extLst>
              <a:ext uri="{FF2B5EF4-FFF2-40B4-BE49-F238E27FC236}">
                <a16:creationId xmlns:a16="http://schemas.microsoft.com/office/drawing/2014/main" id="{D033B8BF-99E4-EEC7-FF09-ACD587414E2D}"/>
              </a:ext>
            </a:extLst>
          </p:cNvPr>
          <p:cNvSpPr txBox="1"/>
          <p:nvPr/>
        </p:nvSpPr>
        <p:spPr>
          <a:xfrm>
            <a:off x="6617141" y="5479228"/>
            <a:ext cx="3638240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pc="30" dirty="0"/>
              <a:t>https://github.com/rhake14/MSA 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5B445C34-7E54-C0BB-C286-C01FF85A7D8D}"/>
              </a:ext>
            </a:extLst>
          </p:cNvPr>
          <p:cNvSpPr txBox="1"/>
          <p:nvPr/>
        </p:nvSpPr>
        <p:spPr>
          <a:xfrm>
            <a:off x="7177223" y="1572593"/>
            <a:ext cx="2586990" cy="37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b="1" spc="30" dirty="0"/>
              <a:t>MSA </a:t>
            </a:r>
            <a:r>
              <a:rPr lang="de-DE" b="1" spc="30" dirty="0" err="1"/>
              <a:t>is</a:t>
            </a:r>
            <a:r>
              <a:rPr lang="de-DE" b="1" spc="30" dirty="0"/>
              <a:t> </a:t>
            </a:r>
            <a:r>
              <a:rPr lang="de-DE" b="1" spc="30" dirty="0" err="1"/>
              <a:t>now</a:t>
            </a:r>
            <a:r>
              <a:rPr lang="de-DE" b="1" spc="30" dirty="0"/>
              <a:t> </a:t>
            </a:r>
            <a:r>
              <a:rPr lang="de-DE" b="1" spc="30" dirty="0" err="1"/>
              <a:t>available</a:t>
            </a:r>
            <a:endParaRPr lang="de-DE" b="1" spc="30" dirty="0"/>
          </a:p>
        </p:txBody>
      </p:sp>
    </p:spTree>
    <p:extLst>
      <p:ext uri="{BB962C8B-B14F-4D97-AF65-F5344CB8AC3E}">
        <p14:creationId xmlns:p14="http://schemas.microsoft.com/office/powerpoint/2010/main" val="1924651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B83A-5108-4D05-95AF-4E22B5F8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4A0C-D4B3-4365-BB8C-F1E31B60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100" dirty="0">
                <a:effectLst/>
              </a:rPr>
              <a:t>Bittner, R., </a:t>
            </a:r>
            <a:r>
              <a:rPr lang="en-GB" sz="1100" dirty="0" err="1">
                <a:effectLst/>
              </a:rPr>
              <a:t>Salamon</a:t>
            </a:r>
            <a:r>
              <a:rPr lang="en-GB" sz="1100" dirty="0">
                <a:effectLst/>
              </a:rPr>
              <a:t>, J., Tierney, M., </a:t>
            </a:r>
            <a:r>
              <a:rPr lang="en-GB" sz="1100" dirty="0" err="1">
                <a:effectLst/>
              </a:rPr>
              <a:t>Mauch</a:t>
            </a:r>
            <a:r>
              <a:rPr lang="en-GB" sz="1100" dirty="0">
                <a:effectLst/>
              </a:rPr>
              <a:t>, M., </a:t>
            </a:r>
            <a:r>
              <a:rPr lang="en-GB" sz="1100" dirty="0" err="1">
                <a:effectLst/>
              </a:rPr>
              <a:t>Cannam</a:t>
            </a:r>
            <a:r>
              <a:rPr lang="en-GB" sz="1100" dirty="0">
                <a:effectLst/>
              </a:rPr>
              <a:t>, C., &amp; Bello, J. P. (2014). </a:t>
            </a:r>
            <a:r>
              <a:rPr lang="en-GB" sz="1100" dirty="0" err="1">
                <a:effectLst/>
              </a:rPr>
              <a:t>MedleyDB</a:t>
            </a:r>
            <a:r>
              <a:rPr lang="en-GB" sz="1100" dirty="0">
                <a:effectLst/>
              </a:rPr>
              <a:t>: A Multitrack Dataset for Annotation-Intensive MIR Research. In 15th International Society for Music Information Retrieval Conference, Taipei, Taiwan.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Bittner, R., Wilkins, J., Yip, H., &amp; Bello, J. (2016). </a:t>
            </a:r>
            <a:r>
              <a:rPr lang="en-GB" sz="1100" dirty="0" err="1">
                <a:effectLst/>
              </a:rPr>
              <a:t>MedleyDB</a:t>
            </a:r>
            <a:r>
              <a:rPr lang="en-GB" sz="1100" dirty="0">
                <a:effectLst/>
              </a:rPr>
              <a:t> 2.0: New Data and a System for Sustainable Data Collection. International Conference on Music Information Retrieval (ISMIR-16), New York, NY, USA.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Bregman, A. (1990). Auditory Scene Analysis. Cambridge, MA: MIT Press.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Cramer, E. M., &amp; Huggins, W. H. (1958). Creation of Pitch through Binaural Interaction. Journal of the Acoustical Society of America. </a:t>
            </a:r>
            <a:r>
              <a:rPr lang="en-GB" sz="1100" dirty="0">
                <a:effectLst/>
                <a:hlinkClick r:id="rId3"/>
              </a:rPr>
              <a:t>https://doi.org/10.1121/1.1909628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/>
              <a:t>Coffey, E. B. J., </a:t>
            </a:r>
            <a:r>
              <a:rPr lang="en-GB" sz="1100" dirty="0" err="1"/>
              <a:t>Mogilever</a:t>
            </a:r>
            <a:r>
              <a:rPr lang="en-GB" sz="1100" dirty="0"/>
              <a:t>, N. B., &amp; </a:t>
            </a:r>
            <a:r>
              <a:rPr lang="en-GB" sz="1100" dirty="0" err="1"/>
              <a:t>Zatorre</a:t>
            </a:r>
            <a:r>
              <a:rPr lang="en-GB" sz="1100" dirty="0"/>
              <a:t>, R. J. (2017). Speech-in-noise perception in musicians: A review. Hearing Research, 352, 49–69. https://doi.org/10.1016/j.heares.2017.02.006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Emiroglu</a:t>
            </a:r>
            <a:r>
              <a:rPr lang="en-GB" sz="1100" dirty="0">
                <a:effectLst/>
              </a:rPr>
              <a:t>, S., &amp; </a:t>
            </a:r>
            <a:r>
              <a:rPr lang="en-GB" sz="1100" dirty="0" err="1">
                <a:effectLst/>
              </a:rPr>
              <a:t>Kollmeier</a:t>
            </a:r>
            <a:r>
              <a:rPr lang="en-GB" sz="1100" dirty="0">
                <a:effectLst/>
              </a:rPr>
              <a:t>, B. (2008). Timbre discrimination in normal-hearing and hearing-impaired listeners under different noise conditions. Brain Research, 1220, 199–207. </a:t>
            </a:r>
            <a:r>
              <a:rPr lang="en-GB" sz="1100" dirty="0">
                <a:effectLst/>
                <a:hlinkClick r:id="rId4"/>
              </a:rPr>
              <a:t>https://doi.org/10.1016/j.brainres.2007.08.067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>
                <a:effectLst/>
              </a:rPr>
              <a:t>Fisher, G. G., Chacon, M., &amp; Chaffee, D. S. (2019). Theories of cognitive aging and work. In B. B. </a:t>
            </a:r>
            <a:r>
              <a:rPr lang="en-GB" sz="1100" dirty="0" err="1">
                <a:effectLst/>
              </a:rPr>
              <a:t>Baltes</a:t>
            </a:r>
            <a:r>
              <a:rPr lang="en-GB" sz="1100" dirty="0">
                <a:effectLst/>
              </a:rPr>
              <a:t>, C. W. Rudolph, &amp; H. </a:t>
            </a:r>
            <a:r>
              <a:rPr lang="en-GB" sz="1100" dirty="0" err="1">
                <a:effectLst/>
              </a:rPr>
              <a:t>Zacher</a:t>
            </a:r>
            <a:r>
              <a:rPr lang="en-GB" sz="1100" dirty="0">
                <a:effectLst/>
              </a:rPr>
              <a:t> (Eds.), Work Across the Lifespan (pp. 17–45). Academic Press. https://doi.org/10.1016/B978-0-12-812756-8.00002-4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Garami, L., Chow, R., </a:t>
            </a:r>
            <a:r>
              <a:rPr lang="en-GB" sz="1100" dirty="0" err="1">
                <a:effectLst/>
              </a:rPr>
              <a:t>Fakuade</a:t>
            </a:r>
            <a:r>
              <a:rPr lang="en-GB" sz="1100" dirty="0">
                <a:effectLst/>
              </a:rPr>
              <a:t>, A., Swaminathan, S., &amp; Alain, C. (2020). Orienting Attention to Auditory and Visual Short-term Memory: The Roles of Age, Hearing Loss, and Cognitive Status. Experimental Aging Research, 46(1), 22–38. </a:t>
            </a:r>
            <a:r>
              <a:rPr lang="en-GB" sz="1100" dirty="0">
                <a:effectLst/>
                <a:hlinkClick r:id="rId5"/>
              </a:rPr>
              <a:t>https://doi.org/10.1080/0361073X.2019.1693008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 err="1">
                <a:effectLst/>
              </a:rPr>
              <a:t>Goossens</a:t>
            </a:r>
            <a:r>
              <a:rPr lang="en-GB" sz="1100" dirty="0">
                <a:effectLst/>
              </a:rPr>
              <a:t>, T., Vercammen, C., </a:t>
            </a:r>
            <a:r>
              <a:rPr lang="en-GB" sz="1100" dirty="0" err="1">
                <a:effectLst/>
              </a:rPr>
              <a:t>Wouters</a:t>
            </a:r>
            <a:r>
              <a:rPr lang="en-GB" sz="1100" dirty="0">
                <a:effectLst/>
              </a:rPr>
              <a:t>, J., &amp; van </a:t>
            </a:r>
            <a:r>
              <a:rPr lang="en-GB" sz="1100" dirty="0" err="1">
                <a:effectLst/>
              </a:rPr>
              <a:t>Wieringen</a:t>
            </a:r>
            <a:r>
              <a:rPr lang="en-GB" sz="1100" dirty="0">
                <a:effectLst/>
              </a:rPr>
              <a:t>, A. (2017). Masked speech perception across the adult lifespan: Impact of age and hearing impairment. Hearing Research, 344, 109–124. </a:t>
            </a:r>
            <a:r>
              <a:rPr lang="en-GB" sz="1100" dirty="0">
                <a:effectLst/>
                <a:hlinkClick r:id="rId6"/>
              </a:rPr>
              <a:t>https://doi.org/10.1016/j.heares.2016.11.004</a:t>
            </a:r>
            <a:endParaRPr lang="en-GB" sz="11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550A-6239-4462-9D09-42D02345A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597650"/>
            <a:ext cx="731837" cy="250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1CA8B-1F88-41D7-9766-1D38CC3DFDF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2EF5C6B5-D4B1-AC86-1433-737E33951DCB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1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B83A-5108-4D05-95AF-4E22B5F8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4A0C-D4B3-4365-BB8C-F1E31B60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100" dirty="0">
                <a:effectLst/>
              </a:rPr>
              <a:t>Gordon-</a:t>
            </a:r>
            <a:r>
              <a:rPr lang="en-GB" sz="1100" dirty="0" err="1">
                <a:effectLst/>
              </a:rPr>
              <a:t>Salant</a:t>
            </a:r>
            <a:r>
              <a:rPr lang="en-GB" sz="1100" dirty="0">
                <a:effectLst/>
              </a:rPr>
              <a:t>, S., &amp; Cole, S. S., (2016). Effects of Age and Working Memory Capacity on Speech Recognition Performance in Noise Among Listeners With Normal Hearing. Ear Hear, 37(5):593-602. </a:t>
            </a:r>
            <a:r>
              <a:rPr lang="en-GB" sz="1100" dirty="0" err="1">
                <a:effectLst/>
              </a:rPr>
              <a:t>doi</a:t>
            </a:r>
            <a:r>
              <a:rPr lang="en-GB" sz="1100" dirty="0">
                <a:effectLst/>
              </a:rPr>
              <a:t>: 10.1097/AUD.0000000000000316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Gordon-</a:t>
            </a:r>
            <a:r>
              <a:rPr lang="en-GB" sz="1100" dirty="0" err="1">
                <a:effectLst/>
              </a:rPr>
              <a:t>Salant</a:t>
            </a:r>
            <a:r>
              <a:rPr lang="en-GB" sz="1100" dirty="0">
                <a:effectLst/>
              </a:rPr>
              <a:t>, S., Shader, M. J., &amp; Wingfield, A. (2020). Age-related changes in speech understanding: Peripheral versus cognitive influences. In K. S. Helfer, E. L. Bartlett, A. N. Popper, &amp; R. R. Fay (Eds.), Aging and Hearing: Causes and Consequences (pp. 199–230). Springer International Publishing. https://doi.org/10.1007/978-3-030-16073-9_8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Harrison, P. M. C., Collins, T., &amp; </a:t>
            </a:r>
            <a:r>
              <a:rPr lang="en-GB" sz="1100" dirty="0" err="1">
                <a:effectLst/>
              </a:rPr>
              <a:t>Müllensiefen</a:t>
            </a:r>
            <a:r>
              <a:rPr lang="en-GB" sz="1100" dirty="0">
                <a:effectLst/>
              </a:rPr>
              <a:t>, D. (2017). Applying modern psychometric techniques to melodic discrimination testing: Item response theory, computerised adaptive testing, and automatic item generation. </a:t>
            </a:r>
            <a:r>
              <a:rPr lang="en-GB" sz="1100" i="1" dirty="0">
                <a:effectLst/>
              </a:rPr>
              <a:t>Scientific Reports</a:t>
            </a:r>
            <a:r>
              <a:rPr lang="en-GB" sz="1100" dirty="0">
                <a:effectLst/>
              </a:rPr>
              <a:t>, </a:t>
            </a:r>
            <a:r>
              <a:rPr lang="en-GB" sz="1100" i="1" dirty="0">
                <a:effectLst/>
              </a:rPr>
              <a:t>7</a:t>
            </a:r>
            <a:r>
              <a:rPr lang="en-GB" sz="1100" dirty="0">
                <a:effectLst/>
              </a:rPr>
              <a:t>(1), 1–18. </a:t>
            </a:r>
            <a:r>
              <a:rPr lang="en-GB" sz="1100" dirty="0">
                <a:effectLst/>
                <a:hlinkClick r:id="rId3"/>
              </a:rPr>
              <a:t>https://doi.org/10.1038/s41598-017-03586-z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 err="1">
                <a:effectLst/>
              </a:rPr>
              <a:t>Herholz</a:t>
            </a:r>
            <a:r>
              <a:rPr lang="en-GB" sz="1100" dirty="0">
                <a:effectLst/>
              </a:rPr>
              <a:t>, S. C., and </a:t>
            </a:r>
            <a:r>
              <a:rPr lang="en-GB" sz="1100" dirty="0" err="1">
                <a:effectLst/>
              </a:rPr>
              <a:t>Zatorre</a:t>
            </a:r>
            <a:r>
              <a:rPr lang="en-GB" sz="1100" dirty="0">
                <a:effectLst/>
              </a:rPr>
              <a:t>, R. J. (2012). “Musical training as a framework for brain plasticity: </a:t>
            </a:r>
            <a:r>
              <a:rPr lang="en-GB" sz="1100" dirty="0" err="1">
                <a:effectLst/>
              </a:rPr>
              <a:t>Behavior</a:t>
            </a:r>
            <a:r>
              <a:rPr lang="en-GB" sz="1100" dirty="0">
                <a:effectLst/>
              </a:rPr>
              <a:t>, function, and structure,” Neuron 76(3), 486–502.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Kirchberger</a:t>
            </a:r>
            <a:r>
              <a:rPr lang="en-GB" sz="1100" dirty="0">
                <a:effectLst/>
              </a:rPr>
              <a:t>, M. J., &amp; Russo, F. A. (2015). Development of the adaptive music perception test. Ear and Hearing, 36(2), 217–228. https://doi.org/10.1097/AUD.0000000000000112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Larrouy</a:t>
            </a:r>
            <a:r>
              <a:rPr lang="en-GB" sz="1100" dirty="0">
                <a:effectLst/>
              </a:rPr>
              <a:t>-Maestri, P., Harrison, P. M. C., &amp; </a:t>
            </a:r>
            <a:r>
              <a:rPr lang="en-GB" sz="1100" dirty="0" err="1">
                <a:effectLst/>
              </a:rPr>
              <a:t>Müllensiefen</a:t>
            </a:r>
            <a:r>
              <a:rPr lang="en-GB" sz="1100" dirty="0">
                <a:effectLst/>
              </a:rPr>
              <a:t>, D. (2019). The mistuning perception test: A new measurement instrument. </a:t>
            </a:r>
            <a:r>
              <a:rPr lang="en-GB" sz="1100" dirty="0" err="1">
                <a:effectLst/>
              </a:rPr>
              <a:t>Behavior</a:t>
            </a:r>
            <a:r>
              <a:rPr lang="en-GB" sz="1100" dirty="0">
                <a:effectLst/>
              </a:rPr>
              <a:t> Research Methods, 51(2), 663–675. </a:t>
            </a:r>
            <a:r>
              <a:rPr lang="en-GB" sz="1100" dirty="0">
                <a:effectLst/>
                <a:hlinkClick r:id="rId4"/>
              </a:rPr>
              <a:t>https://doi.org/10.3758/s13428-019-01225-1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>
                <a:effectLst/>
              </a:rPr>
              <a:t>Liberman, M. C., &amp; </a:t>
            </a:r>
            <a:r>
              <a:rPr lang="en-GB" sz="1100" dirty="0" err="1">
                <a:effectLst/>
              </a:rPr>
              <a:t>Kujawa</a:t>
            </a:r>
            <a:r>
              <a:rPr lang="en-GB" sz="1100" dirty="0">
                <a:effectLst/>
              </a:rPr>
              <a:t>, S. G. (2017). Cochlear </a:t>
            </a:r>
            <a:r>
              <a:rPr lang="en-GB" sz="1100" dirty="0" err="1">
                <a:effectLst/>
              </a:rPr>
              <a:t>synaptopathy</a:t>
            </a:r>
            <a:r>
              <a:rPr lang="en-GB" sz="1100" dirty="0">
                <a:effectLst/>
              </a:rPr>
              <a:t> in acquired sensorineural hearing loss: Manifestations and mechanisms. Hearing Research, 349, 138–147. https://doi.org/10.1016/j.heares.2017.01.003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Madsen, S. M. K., </a:t>
            </a:r>
            <a:r>
              <a:rPr lang="en-GB" sz="1100" dirty="0" err="1">
                <a:effectLst/>
              </a:rPr>
              <a:t>Marschall</a:t>
            </a:r>
            <a:r>
              <a:rPr lang="en-GB" sz="1100" dirty="0">
                <a:effectLst/>
              </a:rPr>
              <a:t>, M., Dau, T., &amp; </a:t>
            </a:r>
            <a:r>
              <a:rPr lang="en-GB" sz="1100" dirty="0" err="1">
                <a:effectLst/>
              </a:rPr>
              <a:t>Oxenham</a:t>
            </a:r>
            <a:r>
              <a:rPr lang="en-GB" sz="1100" dirty="0">
                <a:effectLst/>
              </a:rPr>
              <a:t>, A. J. (2019). Speech perception is similar for musicians and non-musicians across a wide range of conditions. Scientific Reports, 9(1), 1–10. </a:t>
            </a:r>
            <a:r>
              <a:rPr lang="en-GB" sz="1100" dirty="0">
                <a:effectLst/>
                <a:hlinkClick r:id="rId5"/>
              </a:rPr>
              <a:t>https://doi.org/10.1038/s41598-019-46728-1</a:t>
            </a:r>
            <a:endParaRPr lang="en-GB" sz="1100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550A-6239-4462-9D09-42D02345A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597650"/>
            <a:ext cx="731837" cy="250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1CA8B-1F88-41D7-9766-1D38CC3DFDF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B07EE97-369C-975F-3ED7-1F6520BC2776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4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B83A-5108-4D05-95AF-4E22B5F8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4A0C-D4B3-4365-BB8C-F1E31B60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100" dirty="0">
                <a:effectLst/>
              </a:rPr>
              <a:t>McKay, C. M. (2021). No Evidence That Music Training Benefits Speech Perception in Hearing-Impaired Listeners: A Systematic Review. Trends in Hearing, 25, 233121652098567. https://doi.org/10.1177/2331216520985678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Milne, A. E., Bianco, R., Poole, K. C., Zhao, S., </a:t>
            </a:r>
            <a:r>
              <a:rPr lang="en-GB" sz="1100" dirty="0" err="1">
                <a:effectLst/>
              </a:rPr>
              <a:t>Billig</a:t>
            </a:r>
            <a:r>
              <a:rPr lang="en-GB" sz="1100" dirty="0">
                <a:effectLst/>
              </a:rPr>
              <a:t>, A. J., Chait, M., &amp; Milne </a:t>
            </a:r>
            <a:r>
              <a:rPr lang="en-GB" sz="1100" dirty="0" err="1">
                <a:effectLst/>
              </a:rPr>
              <a:t>amilne</a:t>
            </a:r>
            <a:r>
              <a:rPr lang="en-GB" sz="1100" dirty="0">
                <a:effectLst/>
              </a:rPr>
              <a:t>, A. (2020). An online headphone screening test based on dichotic pitch. </a:t>
            </a:r>
            <a:r>
              <a:rPr lang="en-GB" sz="1100" i="1" dirty="0" err="1">
                <a:effectLst/>
              </a:rPr>
              <a:t>BioRxiv</a:t>
            </a:r>
            <a:r>
              <a:rPr lang="en-GB" sz="1100" dirty="0">
                <a:effectLst/>
              </a:rPr>
              <a:t>, 1–31. </a:t>
            </a:r>
            <a:r>
              <a:rPr lang="en-GB" sz="1100" dirty="0">
                <a:effectLst/>
                <a:hlinkClick r:id="rId3"/>
              </a:rPr>
              <a:t>https://doi.org/10.1101/2020.07.21.214395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 err="1">
                <a:effectLst/>
              </a:rPr>
              <a:t>Müllensiefen</a:t>
            </a:r>
            <a:r>
              <a:rPr lang="en-GB" sz="1100" dirty="0">
                <a:effectLst/>
              </a:rPr>
              <a:t>, D., Gingras, B., </a:t>
            </a:r>
            <a:r>
              <a:rPr lang="en-GB" sz="1100" dirty="0" err="1">
                <a:effectLst/>
              </a:rPr>
              <a:t>Musil</a:t>
            </a:r>
            <a:r>
              <a:rPr lang="en-GB" sz="1100" dirty="0">
                <a:effectLst/>
              </a:rPr>
              <a:t>, J., &amp; Stewart, L. (2014). The musicality of non-musicians: an index for assessing musical sophistication in the general population. </a:t>
            </a:r>
            <a:r>
              <a:rPr lang="en-GB" sz="1100" dirty="0" err="1">
                <a:effectLst/>
              </a:rPr>
              <a:t>PloS</a:t>
            </a:r>
            <a:r>
              <a:rPr lang="en-GB" sz="1100" dirty="0">
                <a:effectLst/>
              </a:rPr>
              <a:t> one, 9(2), e89642.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Ouda</a:t>
            </a:r>
            <a:r>
              <a:rPr lang="en-GB" sz="1100" dirty="0">
                <a:effectLst/>
              </a:rPr>
              <a:t>, L., Profant, O., &amp; </a:t>
            </a:r>
            <a:r>
              <a:rPr lang="en-GB" sz="1100" dirty="0" err="1">
                <a:effectLst/>
              </a:rPr>
              <a:t>Syka</a:t>
            </a:r>
            <a:r>
              <a:rPr lang="en-GB" sz="1100" dirty="0">
                <a:effectLst/>
              </a:rPr>
              <a:t>, J. (2015). Age-related changes in the central auditory system. Cell Tissue Research, 361(1), 337–358. https://doi.org/10.1007/s00441-014-2107-x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Pressnitzer</a:t>
            </a:r>
            <a:r>
              <a:rPr lang="en-GB" sz="1100" dirty="0">
                <a:effectLst/>
              </a:rPr>
              <a:t>, D. (2011). Auditory scene analysis: the sweet music of ambiguity. </a:t>
            </a:r>
            <a:r>
              <a:rPr lang="en-GB" sz="1100" i="1" dirty="0">
                <a:effectLst/>
              </a:rPr>
              <a:t>Frontiers in Human Neuroscience</a:t>
            </a:r>
            <a:r>
              <a:rPr lang="en-GB" sz="1100" dirty="0">
                <a:effectLst/>
              </a:rPr>
              <a:t>, </a:t>
            </a:r>
            <a:r>
              <a:rPr lang="en-GB" sz="1100" i="1" dirty="0">
                <a:effectLst/>
              </a:rPr>
              <a:t>5</a:t>
            </a:r>
            <a:r>
              <a:rPr lang="en-GB" sz="1100" dirty="0">
                <a:effectLst/>
              </a:rPr>
              <a:t>(October 2015). </a:t>
            </a:r>
            <a:r>
              <a:rPr lang="en-GB" sz="1100" dirty="0">
                <a:effectLst/>
                <a:hlinkClick r:id="rId4"/>
              </a:rPr>
              <a:t>https://doi.org/10.3389/fnhum.2011.00158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>
                <a:effectLst/>
              </a:rPr>
              <a:t>Siedenburg, K., </a:t>
            </a:r>
            <a:r>
              <a:rPr lang="en-GB" sz="1100" dirty="0" err="1">
                <a:effectLst/>
              </a:rPr>
              <a:t>Röttges</a:t>
            </a:r>
            <a:r>
              <a:rPr lang="en-GB" sz="1100" dirty="0">
                <a:effectLst/>
              </a:rPr>
              <a:t>, S., Wagener, K. C., &amp; Hohmann, V. (2020). Can You Hear Out the Melody? Testing Musical Scene Perception in Young Normal-Hearing and Older Hearing-Impaired Listeners. Trends in Hearing, 24. </a:t>
            </a:r>
            <a:r>
              <a:rPr lang="en-GB" sz="1100" dirty="0">
                <a:effectLst/>
                <a:hlinkClick r:id="rId5"/>
              </a:rPr>
              <a:t>https://doi.org/10.1177/2331216520945826</a:t>
            </a:r>
            <a:endParaRPr lang="en-GB" sz="1100" dirty="0">
              <a:effectLst/>
            </a:endParaRPr>
          </a:p>
          <a:p>
            <a:pPr marL="0" indent="0">
              <a:buNone/>
            </a:pPr>
            <a:r>
              <a:rPr lang="en-GB" sz="1100" dirty="0" err="1">
                <a:effectLst/>
              </a:rPr>
              <a:t>Talamini</a:t>
            </a:r>
            <a:r>
              <a:rPr lang="en-GB" sz="1100" dirty="0">
                <a:effectLst/>
              </a:rPr>
              <a:t>, F., </a:t>
            </a:r>
            <a:r>
              <a:rPr lang="en-GB" sz="1100" dirty="0" err="1">
                <a:effectLst/>
              </a:rPr>
              <a:t>Altoe</a:t>
            </a:r>
            <a:r>
              <a:rPr lang="en-GB" sz="1100" dirty="0">
                <a:effectLst/>
              </a:rPr>
              <a:t>, G., </a:t>
            </a:r>
            <a:r>
              <a:rPr lang="en-GB" sz="1100" dirty="0" err="1">
                <a:effectLst/>
              </a:rPr>
              <a:t>Carretti</a:t>
            </a:r>
            <a:r>
              <a:rPr lang="en-GB" sz="1100" dirty="0">
                <a:effectLst/>
              </a:rPr>
              <a:t>, B., and Grassi, M. (2017). “Musicians have better memory than nonmusicians: A meta-analysis,” </a:t>
            </a:r>
            <a:r>
              <a:rPr lang="en-GB" sz="1100" dirty="0" err="1">
                <a:effectLst/>
              </a:rPr>
              <a:t>PLoS</a:t>
            </a:r>
            <a:r>
              <a:rPr lang="en-GB" sz="1100" dirty="0">
                <a:effectLst/>
              </a:rPr>
              <a:t> One 12(10), e0186773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Vinay, Sandhya, &amp; Moore, B. C. J. (2020). Effect of age, test frequency and level on thresholds for the TEN(HL) test for people with normal hearing. International Journal of Audiology, 59(12), 915–920. </a:t>
            </a:r>
            <a:r>
              <a:rPr lang="en-GB" sz="1100" dirty="0">
                <a:effectLst/>
                <a:hlinkClick r:id="rId6"/>
              </a:rPr>
              <a:t>https://doi.org/10.1080/14992027.2020.1783584</a:t>
            </a:r>
            <a:endParaRPr lang="en-GB" sz="1100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550A-6239-4462-9D09-42D02345A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597650"/>
            <a:ext cx="731837" cy="250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1CA8B-1F88-41D7-9766-1D38CC3DFDF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C009908-3101-1E7F-57EF-B3713BF0CEEA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40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B83A-5108-4D05-95AF-4E22B5F8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4A0C-D4B3-4365-BB8C-F1E31B60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100" dirty="0">
                <a:effectLst/>
              </a:rPr>
              <a:t>von Berg, M., Steffens, J., </a:t>
            </a:r>
            <a:r>
              <a:rPr lang="en-GB" sz="1100" dirty="0" err="1">
                <a:effectLst/>
              </a:rPr>
              <a:t>Weinzierl</a:t>
            </a:r>
            <a:r>
              <a:rPr lang="en-GB" sz="1100" dirty="0">
                <a:effectLst/>
              </a:rPr>
              <a:t>, S., &amp; </a:t>
            </a:r>
            <a:r>
              <a:rPr lang="en-GB" sz="1100" dirty="0" err="1">
                <a:effectLst/>
              </a:rPr>
              <a:t>Müllensiefen</a:t>
            </a:r>
            <a:r>
              <a:rPr lang="en-GB" sz="1100" dirty="0">
                <a:effectLst/>
              </a:rPr>
              <a:t>, D. (2021). Assessing room acoustic listening expertise. The Journal of the Acoustical Society of America 150(4), 2539–2548. </a:t>
            </a:r>
            <a:r>
              <a:rPr lang="en-GB" sz="1100" dirty="0">
                <a:effectLst/>
                <a:hlinkClick r:id="rId3"/>
              </a:rPr>
              <a:t>https://doi.org/10.1121/10.0006574</a:t>
            </a:r>
            <a:r>
              <a:rPr lang="en-GB" sz="1100" dirty="0">
                <a:effectLst/>
              </a:rPr>
              <a:t>. </a:t>
            </a:r>
          </a:p>
          <a:p>
            <a:pPr marL="0" indent="0">
              <a:buNone/>
            </a:pPr>
            <a:r>
              <a:rPr lang="en-GB" sz="1100" dirty="0">
                <a:effectLst/>
              </a:rPr>
              <a:t>Weiss, G. L., </a:t>
            </a:r>
            <a:r>
              <a:rPr lang="en-GB" sz="1100" dirty="0" err="1">
                <a:effectLst/>
              </a:rPr>
              <a:t>Saklofske</a:t>
            </a:r>
            <a:r>
              <a:rPr lang="en-GB" sz="1100" dirty="0">
                <a:effectLst/>
              </a:rPr>
              <a:t>, H. D., </a:t>
            </a:r>
            <a:r>
              <a:rPr lang="en-GB" sz="1100" dirty="0" err="1">
                <a:effectLst/>
              </a:rPr>
              <a:t>Holdnack</a:t>
            </a:r>
            <a:r>
              <a:rPr lang="en-GB" sz="1100" dirty="0">
                <a:effectLst/>
              </a:rPr>
              <a:t>, A. J., &amp; </a:t>
            </a:r>
            <a:r>
              <a:rPr lang="en-GB" sz="1100" dirty="0" err="1">
                <a:effectLst/>
              </a:rPr>
              <a:t>Prifitera</a:t>
            </a:r>
            <a:r>
              <a:rPr lang="en-GB" sz="1100" dirty="0">
                <a:effectLst/>
              </a:rPr>
              <a:t>, A. (2016). WISC-V assessment and interpretation. Elsevier. https:// </a:t>
            </a:r>
            <a:r>
              <a:rPr lang="en-GB" sz="1100" dirty="0" err="1">
                <a:effectLst/>
              </a:rPr>
              <a:t>doi</a:t>
            </a:r>
            <a:r>
              <a:rPr lang="en-GB" sz="1100" dirty="0">
                <a:effectLst/>
              </a:rPr>
              <a:t>. org/ 10. 1016/ C2012-0- 00415-2</a:t>
            </a:r>
          </a:p>
          <a:p>
            <a:pPr marL="0" indent="0">
              <a:buNone/>
            </a:pPr>
            <a:r>
              <a:rPr lang="en-GB" sz="1100" dirty="0" err="1">
                <a:effectLst/>
              </a:rPr>
              <a:t>Zendel</a:t>
            </a:r>
            <a:r>
              <a:rPr lang="en-GB" sz="1100" dirty="0">
                <a:effectLst/>
              </a:rPr>
              <a:t>, B. R., &amp; Alain, C. (2012). Musicians experience less age-related decline in central auditory processing. Psychology and aging, 27(2), 410–417. https://doi.org/10.1037/a0024816</a:t>
            </a:r>
          </a:p>
          <a:p>
            <a:pPr marL="0" indent="0">
              <a:buNone/>
            </a:pPr>
            <a:endParaRPr lang="en-GB" sz="11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550A-6239-4462-9D09-42D02345A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597650"/>
            <a:ext cx="731837" cy="250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1CA8B-1F88-41D7-9766-1D38CC3DFDF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C009908-3101-1E7F-57EF-B3713BF0CEEA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2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2ACE-8D80-42B7-98B4-2BFD4243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0" y="574040"/>
            <a:ext cx="8605080" cy="865188"/>
          </a:xfrm>
        </p:spPr>
        <p:txBody>
          <a:bodyPr anchor="ctr">
            <a:normAutofit/>
          </a:bodyPr>
          <a:lstStyle/>
          <a:p>
            <a:r>
              <a:rPr lang="en-GB" sz="3200" b="1" dirty="0"/>
              <a:t>Auditory Scene Analysis (ASA)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1B4FE1D-A8A6-4874-3F30-98C8DF91747F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0F181D-D894-C611-6163-04E8B2E94C29}"/>
              </a:ext>
            </a:extLst>
          </p:cNvPr>
          <p:cNvGrpSpPr/>
          <p:nvPr/>
        </p:nvGrpSpPr>
        <p:grpSpPr>
          <a:xfrm rot="2866770">
            <a:off x="9697619" y="3560178"/>
            <a:ext cx="758979" cy="416237"/>
            <a:chOff x="1945926" y="-228603"/>
            <a:chExt cx="4577908" cy="2410384"/>
          </a:xfrm>
        </p:grpSpPr>
        <p:pic>
          <p:nvPicPr>
            <p:cNvPr id="22" name="Picture 21" descr="A group of musical instruments&#10;&#10;Description automatically generated">
              <a:extLst>
                <a:ext uri="{FF2B5EF4-FFF2-40B4-BE49-F238E27FC236}">
                  <a16:creationId xmlns:a16="http://schemas.microsoft.com/office/drawing/2014/main" id="{1B02A65C-2657-8C73-D244-FF7ADDB58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3" t="2488" r="17014" b="69736"/>
            <a:stretch/>
          </p:blipFill>
          <p:spPr>
            <a:xfrm rot="1652976">
              <a:off x="1945926" y="-228603"/>
              <a:ext cx="4577908" cy="185916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79C3DE-CF4F-28CD-DBA4-28A22BB70F76}"/>
                </a:ext>
              </a:extLst>
            </p:cNvPr>
            <p:cNvSpPr/>
            <p:nvPr/>
          </p:nvSpPr>
          <p:spPr>
            <a:xfrm rot="1615817">
              <a:off x="4348332" y="1827389"/>
              <a:ext cx="1458711" cy="354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en-GB" spc="30" dirty="0" err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E45D82-A386-36A8-B7A1-11412423C7A5}"/>
              </a:ext>
            </a:extLst>
          </p:cNvPr>
          <p:cNvGrpSpPr/>
          <p:nvPr/>
        </p:nvGrpSpPr>
        <p:grpSpPr>
          <a:xfrm>
            <a:off x="1623960" y="202124"/>
            <a:ext cx="10212440" cy="6490776"/>
            <a:chOff x="2264500" y="1801702"/>
            <a:chExt cx="8099258" cy="4628147"/>
          </a:xfrm>
        </p:grpSpPr>
        <p:pic>
          <p:nvPicPr>
            <p:cNvPr id="4" name="Picture 3" descr="A person playing a violin&#10;&#10;Description automatically generated">
              <a:extLst>
                <a:ext uri="{FF2B5EF4-FFF2-40B4-BE49-F238E27FC236}">
                  <a16:creationId xmlns:a16="http://schemas.microsoft.com/office/drawing/2014/main" id="{F8F794DC-430A-9BDD-E5BF-6CF2A0CF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500" y="1801702"/>
              <a:ext cx="8099258" cy="46281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29E34F-8CD3-4F46-84B7-007CD56ABFC7}"/>
                </a:ext>
              </a:extLst>
            </p:cNvPr>
            <p:cNvSpPr/>
            <p:nvPr/>
          </p:nvSpPr>
          <p:spPr>
            <a:xfrm>
              <a:off x="5114925" y="2409406"/>
              <a:ext cx="414338" cy="5242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en-GB" spc="3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4F7A861-29DC-A077-8EF5-A804A7BF4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357" y="1095068"/>
            <a:ext cx="558177" cy="56330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3A065E-6008-EFEC-3A92-5749FBE831BE}"/>
              </a:ext>
            </a:extLst>
          </p:cNvPr>
          <p:cNvSpPr/>
          <p:nvPr/>
        </p:nvSpPr>
        <p:spPr>
          <a:xfrm>
            <a:off x="8216900" y="586740"/>
            <a:ext cx="1069331" cy="1496060"/>
          </a:xfrm>
          <a:prstGeom prst="ellipse">
            <a:avLst/>
          </a:prstGeom>
          <a:solidFill>
            <a:srgbClr val="E9E9E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pic>
        <p:nvPicPr>
          <p:cNvPr id="14" name="Graphic 13" descr="Lightbulb with solid fill">
            <a:extLst>
              <a:ext uri="{FF2B5EF4-FFF2-40B4-BE49-F238E27FC236}">
                <a16:creationId xmlns:a16="http://schemas.microsoft.com/office/drawing/2014/main" id="{7250BEA5-BFF1-5AC8-899C-752F38BCA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21962" y="737184"/>
            <a:ext cx="1244016" cy="1244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608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2ACE-8D80-42B7-98B4-2BFD4243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0" y="574040"/>
            <a:ext cx="8605080" cy="865188"/>
          </a:xfrm>
        </p:spPr>
        <p:txBody>
          <a:bodyPr anchor="ctr">
            <a:normAutofit/>
          </a:bodyPr>
          <a:lstStyle/>
          <a:p>
            <a:r>
              <a:rPr lang="en-GB" sz="3200" b="1" dirty="0"/>
              <a:t>Auditory Scene Analysis (ASA)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1B4FE1D-A8A6-4874-3F30-98C8DF91747F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0F181D-D894-C611-6163-04E8B2E94C29}"/>
              </a:ext>
            </a:extLst>
          </p:cNvPr>
          <p:cNvGrpSpPr/>
          <p:nvPr/>
        </p:nvGrpSpPr>
        <p:grpSpPr>
          <a:xfrm rot="2866770">
            <a:off x="9697619" y="3560178"/>
            <a:ext cx="758979" cy="416237"/>
            <a:chOff x="1945926" y="-228603"/>
            <a:chExt cx="4577908" cy="2410384"/>
          </a:xfrm>
        </p:grpSpPr>
        <p:pic>
          <p:nvPicPr>
            <p:cNvPr id="22" name="Picture 21" descr="A group of musical instruments&#10;&#10;Description automatically generated">
              <a:extLst>
                <a:ext uri="{FF2B5EF4-FFF2-40B4-BE49-F238E27FC236}">
                  <a16:creationId xmlns:a16="http://schemas.microsoft.com/office/drawing/2014/main" id="{1B02A65C-2657-8C73-D244-FF7ADDB58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3" t="2488" r="17014" b="69736"/>
            <a:stretch/>
          </p:blipFill>
          <p:spPr>
            <a:xfrm rot="1652976">
              <a:off x="1945926" y="-228603"/>
              <a:ext cx="4577908" cy="185916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79C3DE-CF4F-28CD-DBA4-28A22BB70F76}"/>
                </a:ext>
              </a:extLst>
            </p:cNvPr>
            <p:cNvSpPr/>
            <p:nvPr/>
          </p:nvSpPr>
          <p:spPr>
            <a:xfrm rot="1615817">
              <a:off x="4348332" y="1827389"/>
              <a:ext cx="1458711" cy="354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en-GB" spc="30" dirty="0" err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E45D82-A386-36A8-B7A1-11412423C7A5}"/>
              </a:ext>
            </a:extLst>
          </p:cNvPr>
          <p:cNvGrpSpPr/>
          <p:nvPr/>
        </p:nvGrpSpPr>
        <p:grpSpPr>
          <a:xfrm>
            <a:off x="1623960" y="202124"/>
            <a:ext cx="10212440" cy="6490776"/>
            <a:chOff x="2264500" y="1801702"/>
            <a:chExt cx="8099258" cy="4628147"/>
          </a:xfrm>
        </p:grpSpPr>
        <p:pic>
          <p:nvPicPr>
            <p:cNvPr id="4" name="Picture 3" descr="A person playing a violin&#10;&#10;Description automatically generated">
              <a:extLst>
                <a:ext uri="{FF2B5EF4-FFF2-40B4-BE49-F238E27FC236}">
                  <a16:creationId xmlns:a16="http://schemas.microsoft.com/office/drawing/2014/main" id="{F8F794DC-430A-9BDD-E5BF-6CF2A0CF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500" y="1801702"/>
              <a:ext cx="8099258" cy="46281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29E34F-8CD3-4F46-84B7-007CD56ABFC7}"/>
                </a:ext>
              </a:extLst>
            </p:cNvPr>
            <p:cNvSpPr/>
            <p:nvPr/>
          </p:nvSpPr>
          <p:spPr>
            <a:xfrm>
              <a:off x="4991559" y="2338445"/>
              <a:ext cx="634541" cy="58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en-GB" spc="30" dirty="0" err="1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35A9B778-B03D-E063-5CC7-9043F99522A1}"/>
              </a:ext>
            </a:extLst>
          </p:cNvPr>
          <p:cNvSpPr/>
          <p:nvPr/>
        </p:nvSpPr>
        <p:spPr>
          <a:xfrm>
            <a:off x="8216900" y="586740"/>
            <a:ext cx="1069331" cy="1496060"/>
          </a:xfrm>
          <a:prstGeom prst="ellipse">
            <a:avLst/>
          </a:prstGeom>
          <a:solidFill>
            <a:srgbClr val="E9E9E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1B4474ED-C487-D4EB-C3B6-26486C7E6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0747" y="678408"/>
            <a:ext cx="1241636" cy="1381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341F31-C5B5-B9EB-8971-FADB1808A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357" y="1095068"/>
            <a:ext cx="558177" cy="563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A40A9C-84BA-B821-BDCB-BBD9EC9110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694" y="2006600"/>
            <a:ext cx="3797629" cy="4498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0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910F-00A7-4EB2-AAFE-A90821B9C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2046514"/>
            <a:ext cx="8604251" cy="4119336"/>
          </a:xfrm>
        </p:spPr>
        <p:txBody>
          <a:bodyPr anchor="t"/>
          <a:lstStyle/>
          <a:p>
            <a:pPr marL="0" indent="0" algn="ctr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800" b="1" dirty="0"/>
              <a:t>The objective: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the establishment of an </a:t>
            </a:r>
            <a:r>
              <a:rPr lang="en-GB" sz="2000" b="1" dirty="0"/>
              <a:t>adaptive</a:t>
            </a:r>
            <a:r>
              <a:rPr lang="en-GB" sz="2000" dirty="0"/>
              <a:t> and </a:t>
            </a:r>
            <a:r>
              <a:rPr lang="en-GB" sz="2000" b="1" dirty="0"/>
              <a:t>ecologically valid computer-driven</a:t>
            </a:r>
            <a:r>
              <a:rPr lang="en-GB" sz="2000" dirty="0"/>
              <a:t> measurement instrument, which is suitable for </a:t>
            </a:r>
            <a:r>
              <a:rPr lang="en-GB" sz="2000" b="1" dirty="0"/>
              <a:t>measuring musical ASA abilities </a:t>
            </a:r>
            <a:r>
              <a:rPr lang="en-GB" sz="2000" dirty="0"/>
              <a:t>of individuals with a </a:t>
            </a:r>
            <a:r>
              <a:rPr lang="en-GB" sz="2000" b="1" dirty="0"/>
              <a:t>wide range of abilities</a:t>
            </a:r>
            <a:r>
              <a:rPr lang="en-GB" sz="20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that is, for normal-hearing and hearing-impaired individuals.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1B4FE1D-A8A6-4874-3F30-98C8DF91747F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4A83AAC-D85A-6183-67FA-D95506BC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0" y="574040"/>
            <a:ext cx="8605080" cy="865188"/>
          </a:xfrm>
        </p:spPr>
        <p:txBody>
          <a:bodyPr anchor="ctr">
            <a:normAutofit/>
          </a:bodyPr>
          <a:lstStyle/>
          <a:p>
            <a:r>
              <a:rPr lang="en-GB" sz="3200" b="1" dirty="0"/>
              <a:t>Auditory Scene Analysis (ASA)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90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5DE19B-9825-4512-AED8-F5A73F4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/>
              <a:t>The Procedure</a:t>
            </a:r>
            <a:endParaRPr lang="en-GB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555175C-5096-4D30-81A7-67D34BCD6ADF}"/>
              </a:ext>
            </a:extLst>
          </p:cNvPr>
          <p:cNvSpPr txBox="1">
            <a:spLocks/>
          </p:cNvSpPr>
          <p:nvPr/>
        </p:nvSpPr>
        <p:spPr>
          <a:xfrm>
            <a:off x="2062921" y="8621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A31A291-CA26-4CEE-AA29-7BCE6AB6E22D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Picture 263">
            <a:extLst>
              <a:ext uri="{FF2B5EF4-FFF2-40B4-BE49-F238E27FC236}">
                <a16:creationId xmlns:a16="http://schemas.microsoft.com/office/drawing/2014/main" id="{2F0AF9D9-3949-4C32-3B8F-468B108C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689" y="2443302"/>
            <a:ext cx="9383496" cy="3198705"/>
          </a:xfrm>
          <a:prstGeom prst="rect">
            <a:avLst/>
          </a:prstGeom>
        </p:spPr>
      </p:pic>
      <p:sp>
        <p:nvSpPr>
          <p:cNvPr id="265" name="Title 11">
            <a:extLst>
              <a:ext uri="{FF2B5EF4-FFF2-40B4-BE49-F238E27FC236}">
                <a16:creationId xmlns:a16="http://schemas.microsoft.com/office/drawing/2014/main" id="{CAE4AC77-8BD8-5F50-CC0E-41B4E437D55D}"/>
              </a:ext>
            </a:extLst>
          </p:cNvPr>
          <p:cNvSpPr txBox="1">
            <a:spLocks/>
          </p:cNvSpPr>
          <p:nvPr/>
        </p:nvSpPr>
        <p:spPr>
          <a:xfrm>
            <a:off x="1907689" y="2075480"/>
            <a:ext cx="9383496" cy="43839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GB" sz="25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Musical Scene Analysis </a:t>
            </a:r>
            <a:r>
              <a:rPr lang="en-GB" sz="25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Test (MSA)</a:t>
            </a:r>
            <a:endParaRPr lang="en-GB" sz="13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55DDD6-A3E4-CBB3-5C73-044F56D91026}"/>
              </a:ext>
            </a:extLst>
          </p:cNvPr>
          <p:cNvSpPr/>
          <p:nvPr/>
        </p:nvSpPr>
        <p:spPr>
          <a:xfrm>
            <a:off x="-2197586" y="3200400"/>
            <a:ext cx="2026136" cy="2414942"/>
          </a:xfrm>
          <a:prstGeom prst="roundRect">
            <a:avLst/>
          </a:prstGeom>
          <a:noFill/>
          <a:ln w="76200">
            <a:solidFill>
              <a:srgbClr val="C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84A8E5-5420-CB1F-3E41-F0848FFF0CF5}"/>
              </a:ext>
            </a:extLst>
          </p:cNvPr>
          <p:cNvSpPr/>
          <p:nvPr/>
        </p:nvSpPr>
        <p:spPr>
          <a:xfrm>
            <a:off x="6973084" y="7005484"/>
            <a:ext cx="4318101" cy="2414942"/>
          </a:xfrm>
          <a:prstGeom prst="roundRect">
            <a:avLst/>
          </a:prstGeom>
          <a:noFill/>
          <a:ln w="76200">
            <a:solidFill>
              <a:srgbClr val="C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GB" spc="3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52D7D-EEFF-BAB5-1C5D-DD799776E57D}"/>
              </a:ext>
            </a:extLst>
          </p:cNvPr>
          <p:cNvSpPr txBox="1"/>
          <p:nvPr/>
        </p:nvSpPr>
        <p:spPr>
          <a:xfrm>
            <a:off x="5085567" y="5671234"/>
            <a:ext cx="63103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[Hake, </a:t>
            </a:r>
            <a:r>
              <a:rPr lang="de-DE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Bürgel, Nguyen, </a:t>
            </a:r>
            <a:r>
              <a:rPr lang="de-DE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Greasley</a:t>
            </a:r>
            <a:r>
              <a:rPr lang="de-DE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de-DE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Müllensiefen</a:t>
            </a:r>
            <a:r>
              <a:rPr lang="de-DE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Siedenburg</a:t>
            </a:r>
            <a:r>
              <a:rPr lang="en-GB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2023; </a:t>
            </a:r>
            <a:r>
              <a:rPr lang="en-GB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PsyArXiv</a:t>
            </a:r>
            <a:r>
              <a:rPr lang="en-GB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pre-print]</a:t>
            </a:r>
            <a:endParaRPr lang="en-GB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1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00371 L 0.33633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77 -2.59259E-6 L 0.56537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-0.00013 -0.5555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/>
          <p:cNvSpPr txBox="1"/>
          <p:nvPr/>
        </p:nvSpPr>
        <p:spPr>
          <a:xfrm>
            <a:off x="6409330" y="3349452"/>
            <a:ext cx="1930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spc="50" dirty="0">
                <a:solidFill>
                  <a:schemeClr val="bg1"/>
                </a:solidFill>
              </a:rPr>
              <a:t>Anzahl der Instrumente in der Mischung</a:t>
            </a:r>
            <a:br>
              <a:rPr lang="en-GB" sz="1600" i="1" spc="50" dirty="0">
                <a:solidFill>
                  <a:schemeClr val="bg1"/>
                </a:solidFill>
              </a:rPr>
            </a:br>
            <a:endParaRPr lang="en-GB" spc="50" dirty="0">
              <a:solidFill>
                <a:schemeClr val="bg1"/>
              </a:solidFill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0237C66D-20E2-40A0-9528-4BE096A38313}"/>
              </a:ext>
            </a:extLst>
          </p:cNvPr>
          <p:cNvSpPr txBox="1">
            <a:spLocks/>
          </p:cNvSpPr>
          <p:nvPr/>
        </p:nvSpPr>
        <p:spPr>
          <a:xfrm>
            <a:off x="2062921" y="8621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/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BDC32D0-6D26-4269-A0F7-BA42B3C5D565}"/>
              </a:ext>
            </a:extLst>
          </p:cNvPr>
          <p:cNvSpPr txBox="1">
            <a:spLocks/>
          </p:cNvSpPr>
          <p:nvPr/>
        </p:nvSpPr>
        <p:spPr>
          <a:xfrm>
            <a:off x="3333033" y="1467837"/>
            <a:ext cx="2233672" cy="3014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1841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4000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850" indent="-177800" algn="l" defTabSz="62865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b="1" i="1" dirty="0"/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F7EA6B6B-6272-4D83-BED2-D17CF49B08C6}"/>
              </a:ext>
            </a:extLst>
          </p:cNvPr>
          <p:cNvSpPr txBox="1">
            <a:spLocks/>
          </p:cNvSpPr>
          <p:nvPr/>
        </p:nvSpPr>
        <p:spPr>
          <a:xfrm>
            <a:off x="2062921" y="1506888"/>
            <a:ext cx="8836479" cy="729819"/>
          </a:xfrm>
          <a:prstGeom prst="rect">
            <a:avLst/>
          </a:prstGeom>
        </p:spPr>
        <p:txBody>
          <a:bodyPr/>
          <a:lstStyle>
            <a:lvl1pPr marL="225425" indent="-2254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1841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4000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850" indent="-177800" algn="l" defTabSz="62865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‒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B6C5C-1425-4621-B61A-CA69D714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/>
              <a:t>The Procedure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166C-495D-4F74-9DA4-178D12AC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21" y="1619592"/>
            <a:ext cx="8605080" cy="47120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In order to tailor the difficulty of the test to participants with different abilities, the excerpts varied in terms of... </a:t>
            </a:r>
            <a:r>
              <a:rPr lang="de-DE" sz="2200" dirty="0"/>
              <a:t> </a:t>
            </a:r>
          </a:p>
          <a:p>
            <a:pPr marL="860425" lvl="1" indent="-457200">
              <a:buFont typeface="+mj-lt"/>
              <a:buAutoNum type="arabicParenBoth"/>
            </a:pPr>
            <a:r>
              <a:rPr lang="de-DE" sz="2200" dirty="0"/>
              <a:t>…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b="1" dirty="0" err="1"/>
              <a:t>choice</a:t>
            </a:r>
            <a:r>
              <a:rPr lang="de-DE" sz="2200" b="1" dirty="0"/>
              <a:t> </a:t>
            </a:r>
            <a:r>
              <a:rPr lang="de-DE" sz="2200" b="1" dirty="0" err="1"/>
              <a:t>of</a:t>
            </a:r>
            <a:r>
              <a:rPr lang="de-DE" sz="2200" b="1" dirty="0"/>
              <a:t> </a:t>
            </a:r>
            <a:r>
              <a:rPr lang="de-DE" sz="2200" b="1" dirty="0" err="1"/>
              <a:t>the</a:t>
            </a:r>
            <a:r>
              <a:rPr lang="de-DE" sz="2200" b="1" dirty="0"/>
              <a:t> </a:t>
            </a:r>
            <a:r>
              <a:rPr lang="de-DE" sz="2200" b="1" dirty="0" err="1"/>
              <a:t>target</a:t>
            </a:r>
            <a:r>
              <a:rPr lang="de-DE" sz="2200" b="1" dirty="0"/>
              <a:t> </a:t>
            </a:r>
            <a:r>
              <a:rPr lang="de-DE" sz="2200" b="1" dirty="0" err="1"/>
              <a:t>instrument</a:t>
            </a:r>
            <a:r>
              <a:rPr lang="de-DE" sz="2200" b="1" dirty="0"/>
              <a:t> </a:t>
            </a:r>
            <a:br>
              <a:rPr lang="de-DE" sz="2200" b="1" dirty="0"/>
            </a:br>
            <a:r>
              <a:rPr lang="de-DE" sz="2200" dirty="0"/>
              <a:t>(lead-</a:t>
            </a:r>
            <a:r>
              <a:rPr lang="de-DE" sz="2200" dirty="0" err="1"/>
              <a:t>voice</a:t>
            </a:r>
            <a:r>
              <a:rPr lang="de-DE" sz="2200" dirty="0"/>
              <a:t>, </a:t>
            </a:r>
            <a:r>
              <a:rPr lang="de-DE" sz="2200" dirty="0" err="1"/>
              <a:t>guitar</a:t>
            </a:r>
            <a:r>
              <a:rPr lang="de-DE" sz="2200" dirty="0"/>
              <a:t>, bass, piano)</a:t>
            </a:r>
          </a:p>
          <a:p>
            <a:pPr marL="860425" lvl="1" indent="-457200">
              <a:buFont typeface="+mj-lt"/>
              <a:buAutoNum type="arabicParenBoth"/>
            </a:pPr>
            <a:r>
              <a:rPr lang="de-DE" sz="2200" dirty="0"/>
              <a:t>… </a:t>
            </a:r>
            <a:r>
              <a:rPr lang="de-DE" sz="2200" b="1" dirty="0" err="1"/>
              <a:t>number</a:t>
            </a:r>
            <a:r>
              <a:rPr lang="de-DE" sz="2200" b="1" dirty="0"/>
              <a:t> </a:t>
            </a:r>
            <a:r>
              <a:rPr lang="de-DE" sz="2200" b="1" dirty="0" err="1"/>
              <a:t>of</a:t>
            </a:r>
            <a:r>
              <a:rPr lang="de-DE" sz="2200" b="1" dirty="0"/>
              <a:t> </a:t>
            </a:r>
            <a:r>
              <a:rPr lang="de-DE" sz="2200" b="1" dirty="0" err="1"/>
              <a:t>instruments</a:t>
            </a:r>
            <a:r>
              <a:rPr lang="de-DE" sz="2200" b="1" dirty="0"/>
              <a:t> in </a:t>
            </a:r>
            <a:r>
              <a:rPr lang="de-DE" sz="2200" b="1" dirty="0" err="1"/>
              <a:t>the</a:t>
            </a:r>
            <a:r>
              <a:rPr lang="de-DE" sz="2200" b="1" dirty="0"/>
              <a:t> </a:t>
            </a:r>
            <a:r>
              <a:rPr lang="de-DE" sz="2200" b="1" dirty="0" err="1"/>
              <a:t>mixture</a:t>
            </a:r>
            <a:r>
              <a:rPr lang="de-DE" sz="2200" b="1" dirty="0"/>
              <a:t> </a:t>
            </a:r>
            <a:br>
              <a:rPr lang="de-DE" sz="2200" b="1" dirty="0"/>
            </a:br>
            <a:r>
              <a:rPr lang="de-DE" sz="2200" dirty="0"/>
              <a:t>(3 vs. 6 </a:t>
            </a:r>
            <a:r>
              <a:rPr lang="de-DE" sz="2200" dirty="0" err="1"/>
              <a:t>instruments</a:t>
            </a:r>
            <a:r>
              <a:rPr lang="de-DE" sz="2200" dirty="0"/>
              <a:t>)</a:t>
            </a:r>
          </a:p>
          <a:p>
            <a:pPr marL="860425" lvl="1" indent="-457200">
              <a:buFont typeface="+mj-lt"/>
              <a:buAutoNum type="arabicParenBoth"/>
            </a:pPr>
            <a:r>
              <a:rPr lang="de-DE" sz="2200" dirty="0"/>
              <a:t>… </a:t>
            </a:r>
            <a:r>
              <a:rPr lang="de-DE" sz="2200" b="1" dirty="0" err="1"/>
              <a:t>level</a:t>
            </a:r>
            <a:r>
              <a:rPr lang="de-DE" sz="2200" b="1" dirty="0"/>
              <a:t> </a:t>
            </a:r>
            <a:r>
              <a:rPr lang="de-DE" sz="2200" b="1" dirty="0" err="1"/>
              <a:t>difference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target</a:t>
            </a:r>
            <a:r>
              <a:rPr lang="de-DE" sz="2200" dirty="0"/>
              <a:t> </a:t>
            </a:r>
            <a:r>
              <a:rPr lang="de-DE" sz="2200" dirty="0" err="1"/>
              <a:t>instrument</a:t>
            </a:r>
            <a:r>
              <a:rPr lang="de-DE" sz="2200" dirty="0"/>
              <a:t> and </a:t>
            </a:r>
            <a:r>
              <a:rPr lang="de-DE" sz="2200" dirty="0" err="1"/>
              <a:t>mixture</a:t>
            </a:r>
            <a:r>
              <a:rPr lang="de-DE" sz="2200" dirty="0"/>
              <a:t> (0, -5, -10, -15 dB)</a:t>
            </a:r>
          </a:p>
          <a:p>
            <a:pPr marL="342900" indent="-342900">
              <a:buFont typeface="+mj-lt"/>
              <a:buAutoNum type="arabicParenBoth"/>
            </a:pPr>
            <a:endParaRPr lang="de-DE" sz="2200" dirty="0"/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A31A291-CA26-4CEE-AA29-7BCE6AB6E22D}"/>
              </a:ext>
            </a:extLst>
          </p:cNvPr>
          <p:cNvCxnSpPr>
            <a:cxnSpLocks/>
          </p:cNvCxnSpPr>
          <p:nvPr/>
        </p:nvCxnSpPr>
        <p:spPr>
          <a:xfrm>
            <a:off x="2050221" y="145554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01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5DE19B-9825-4512-AED8-F5A73F4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/>
              <a:t>The Procedure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910F-00A7-4EB2-AAFE-A90821B9C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21" y="1585093"/>
            <a:ext cx="8605079" cy="4580757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open-source database</a:t>
            </a:r>
            <a:r>
              <a:rPr lang="de-DE" sz="2400" dirty="0"/>
              <a:t> "</a:t>
            </a:r>
            <a:r>
              <a:rPr lang="de-DE" sz="2400" b="1" dirty="0" err="1"/>
              <a:t>MedleyDB</a:t>
            </a:r>
            <a:r>
              <a:rPr lang="de-DE" sz="2400" dirty="0"/>
              <a:t>" </a:t>
            </a:r>
            <a:r>
              <a:rPr lang="de-DE" sz="1400" i="1" dirty="0"/>
              <a:t>(</a:t>
            </a:r>
            <a:r>
              <a:rPr lang="de-DE" sz="1400" i="1" dirty="0" err="1"/>
              <a:t>see</a:t>
            </a:r>
            <a:r>
              <a:rPr lang="de-DE" sz="1400" i="1" dirty="0"/>
              <a:t> Bittner et al., 2014; 2016)</a:t>
            </a:r>
            <a:endParaRPr lang="de-DE" sz="2400" i="1" dirty="0"/>
          </a:p>
          <a:p>
            <a:pPr marL="9715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comprises recorded real-world multitrack music excerpts representing a range of popular music genres (e.g., classical, rock, jazz, pop, rap)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total, 160 excerpts from 98 different songs were extracted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555175C-5096-4D30-81A7-67D34BCD6ADF}"/>
              </a:ext>
            </a:extLst>
          </p:cNvPr>
          <p:cNvSpPr txBox="1">
            <a:spLocks/>
          </p:cNvSpPr>
          <p:nvPr/>
        </p:nvSpPr>
        <p:spPr>
          <a:xfrm>
            <a:off x="2062921" y="8621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A31A291-CA26-4CEE-AA29-7BCE6AB6E22D}"/>
              </a:ext>
            </a:extLst>
          </p:cNvPr>
          <p:cNvCxnSpPr>
            <a:cxnSpLocks/>
          </p:cNvCxnSpPr>
          <p:nvPr/>
        </p:nvCxnSpPr>
        <p:spPr>
          <a:xfrm>
            <a:off x="2050221" y="1449194"/>
            <a:ext cx="486211" cy="0"/>
          </a:xfrm>
          <a:prstGeom prst="line">
            <a:avLst/>
          </a:prstGeom>
          <a:ln w="57150">
            <a:solidFill>
              <a:srgbClr val="003D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42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6|1.6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6|1.6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.4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st123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123" id="{702D7E96-C4E5-466F-B7AE-09822227DD44}" vid="{2E7F4CFF-5754-41BF-A616-4E9E57169D14}"/>
    </a:ext>
  </a:extLst>
</a:theme>
</file>

<file path=ppt/theme/theme3.xml><?xml version="1.0" encoding="utf-8"?>
<a:theme xmlns:a="http://schemas.openxmlformats.org/drawingml/2006/main" name="1_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oO2020_University-of-Oldenburg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O2020_University-of-Oldenburg" id="{73A56564-0583-4636-87F4-1E56BB24FB34}" vid="{013A4C35-343E-4772-9144-0DC9FD303AC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631FDF2C5F4C43B65096F707C48472" ma:contentTypeVersion="13" ma:contentTypeDescription="Ein neues Dokument erstellen." ma:contentTypeScope="" ma:versionID="3264c445f4fe68532560d4c6f4a6fb90">
  <xsd:schema xmlns:xsd="http://www.w3.org/2001/XMLSchema" xmlns:xs="http://www.w3.org/2001/XMLSchema" xmlns:p="http://schemas.microsoft.com/office/2006/metadata/properties" xmlns:ns3="54a73394-125a-4921-8af2-ee74a408aabd" xmlns:ns4="b59bb75d-5c4d-444e-8b5e-bd5a3b72799c" targetNamespace="http://schemas.microsoft.com/office/2006/metadata/properties" ma:root="true" ma:fieldsID="5ce4a17bf8b6e91bc7c2a139fce955a8" ns3:_="" ns4:_="">
    <xsd:import namespace="54a73394-125a-4921-8af2-ee74a408aabd"/>
    <xsd:import namespace="b59bb75d-5c4d-444e-8b5e-bd5a3b72799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73394-125a-4921-8af2-ee74a408aab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bb75d-5c4d-444e-8b5e-bd5a3b7279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29BD63-D4F9-4A2D-BF3A-1DB4BDAC00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106224-4AB7-4349-BE3E-1A188E272C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a73394-125a-4921-8af2-ee74a408aabd"/>
    <ds:schemaRef ds:uri="b59bb75d-5c4d-444e-8b5e-bd5a3b7279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48B168-430D-4D31-BE2D-25D3550F94D8}">
  <ds:schemaRefs>
    <ds:schemaRef ds:uri="http://schemas.microsoft.com/office/2006/metadata/properties"/>
    <ds:schemaRef ds:uri="54a73394-125a-4921-8af2-ee74a408aabd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b59bb75d-5c4d-444e-8b5e-bd5a3b72799c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2519</Words>
  <Application>Microsoft Office PowerPoint</Application>
  <PresentationFormat>Widescreen</PresentationFormat>
  <Paragraphs>210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Arial (Headings)</vt:lpstr>
      <vt:lpstr>Calibri</vt:lpstr>
      <vt:lpstr>Calibri Light</vt:lpstr>
      <vt:lpstr>Cambria</vt:lpstr>
      <vt:lpstr>Couture</vt:lpstr>
      <vt:lpstr>Merriweather Sans</vt:lpstr>
      <vt:lpstr>Montserrat</vt:lpstr>
      <vt:lpstr>Söhne</vt:lpstr>
      <vt:lpstr>Times New Roman</vt:lpstr>
      <vt:lpstr>Rückblick</vt:lpstr>
      <vt:lpstr>Test123</vt:lpstr>
      <vt:lpstr>1_Rückblick</vt:lpstr>
      <vt:lpstr>1_Office</vt:lpstr>
      <vt:lpstr>UoO2020_University-of-Oldenburg</vt:lpstr>
      <vt:lpstr>PowerPoint Presentation</vt:lpstr>
      <vt:lpstr>PowerPoint Presentation</vt:lpstr>
      <vt:lpstr>Auditory Scene Analysis (ASA)</vt:lpstr>
      <vt:lpstr>Auditory Scene Analysis (ASA)</vt:lpstr>
      <vt:lpstr>Auditory Scene Analysis (ASA)</vt:lpstr>
      <vt:lpstr>Auditory Scene Analysis (ASA)</vt:lpstr>
      <vt:lpstr>The Procedure</vt:lpstr>
      <vt:lpstr>The Procedure</vt:lpstr>
      <vt:lpstr>The Procedure</vt:lpstr>
      <vt:lpstr>PowerPoint Presentation</vt:lpstr>
      <vt:lpstr>PowerPoint Presentation</vt:lpstr>
      <vt:lpstr>Adaptive MSA test</vt:lpstr>
      <vt:lpstr>Adaptive MSA test</vt:lpstr>
      <vt:lpstr>Hands-on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Participants</vt:lpstr>
      <vt:lpstr>Results – MSA</vt:lpstr>
      <vt:lpstr>The adaptive MSA test</vt:lpstr>
      <vt:lpstr>THE MSA TEST</vt:lpstr>
      <vt:lpstr>Implications</vt:lpstr>
      <vt:lpstr>Thank you for your attention!</vt:lpstr>
      <vt:lpstr>References I</vt:lpstr>
      <vt:lpstr>References II</vt:lpstr>
      <vt:lpstr>References III</vt:lpstr>
      <vt:lpstr>References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Robin Hake</dc:creator>
  <cp:lastModifiedBy>Robin Hake</cp:lastModifiedBy>
  <cp:revision>796</cp:revision>
  <dcterms:created xsi:type="dcterms:W3CDTF">2020-09-17T06:32:17Z</dcterms:created>
  <dcterms:modified xsi:type="dcterms:W3CDTF">2023-12-07T11:25:20Z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0x01010000631FDF2C5F4C43B65096F707C48472</vt:lpwstr>
  </property>
</Properties>
</file>